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372" r:id="rId2"/>
    <p:sldId id="487" r:id="rId3"/>
    <p:sldId id="508" r:id="rId4"/>
    <p:sldId id="517" r:id="rId5"/>
    <p:sldId id="510" r:id="rId6"/>
    <p:sldId id="514" r:id="rId7"/>
    <p:sldId id="511" r:id="rId8"/>
    <p:sldId id="518" r:id="rId9"/>
    <p:sldId id="512" r:id="rId10"/>
    <p:sldId id="520" r:id="rId11"/>
    <p:sldId id="361" r:id="rId12"/>
    <p:sldId id="362" r:id="rId13"/>
    <p:sldId id="363" r:id="rId14"/>
    <p:sldId id="524" r:id="rId15"/>
    <p:sldId id="523" r:id="rId16"/>
    <p:sldId id="507" r:id="rId17"/>
    <p:sldId id="484" r:id="rId18"/>
  </p:sldIdLst>
  <p:sldSz cx="9144000" cy="5143500" type="screen16x9"/>
  <p:notesSz cx="6858000" cy="9144000"/>
  <p:embeddedFontLst>
    <p:embeddedFont>
      <p:font typeface="Calibri Light" panose="020F0302020204030204" pitchFamily="34" charset="0"/>
      <p:regular r:id="rId20"/>
      <p:italic r:id="rId21"/>
    </p:embeddedFont>
    <p:embeddedFont>
      <p:font typeface="Lato" panose="020F0502020204030203"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69351" autoAdjust="0"/>
  </p:normalViewPr>
  <p:slideViewPr>
    <p:cSldViewPr snapToGrid="0">
      <p:cViewPr varScale="1">
        <p:scale>
          <a:sx n="81" d="100"/>
          <a:sy n="81"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52DCB-DF4E-4D24-8AAC-985E624634ED}" type="doc">
      <dgm:prSet loTypeId="urn:microsoft.com/office/officeart/2005/8/layout/matrix1" loCatId="matrix" qsTypeId="urn:microsoft.com/office/officeart/2005/8/quickstyle/simple1" qsCatId="simple" csTypeId="urn:microsoft.com/office/officeart/2005/8/colors/accent1_3" csCatId="accent1" phldr="1"/>
      <dgm:spPr/>
      <dgm:t>
        <a:bodyPr/>
        <a:lstStyle/>
        <a:p>
          <a:endParaRPr lang="en-US"/>
        </a:p>
      </dgm:t>
    </dgm:pt>
    <dgm:pt modelId="{276C05BF-F4C7-4CCF-89F4-3A056C656A7B}">
      <dgm:prSet phldrT="[Text]" custT="1"/>
      <dgm:spPr/>
      <dgm:t>
        <a:bodyPr/>
        <a:lstStyle/>
        <a:p>
          <a:r>
            <a:rPr lang="en-US" sz="2400" b="1" dirty="0">
              <a:solidFill>
                <a:schemeClr val="bg2"/>
              </a:solidFill>
              <a:latin typeface="Raleway" pitchFamily="2" charset="0"/>
            </a:rPr>
            <a:t>CAHFS</a:t>
          </a:r>
          <a:endParaRPr lang="en-US" sz="1700" b="1" dirty="0">
            <a:solidFill>
              <a:schemeClr val="bg2"/>
            </a:solidFill>
            <a:latin typeface="Raleway" pitchFamily="2" charset="0"/>
          </a:endParaRPr>
        </a:p>
      </dgm:t>
    </dgm:pt>
    <dgm:pt modelId="{73EA7156-D002-4B8F-B31E-184712C15DD9}" type="parTrans" cxnId="{F6B8BE3D-5CAE-4CDC-AD99-B89C7564F305}">
      <dgm:prSet/>
      <dgm:spPr/>
      <dgm:t>
        <a:bodyPr/>
        <a:lstStyle/>
        <a:p>
          <a:endParaRPr lang="en-US">
            <a:latin typeface="Raleway" pitchFamily="2" charset="0"/>
          </a:endParaRPr>
        </a:p>
      </dgm:t>
    </dgm:pt>
    <dgm:pt modelId="{8D35BD16-AD29-4AFD-95DC-0F21148E3981}" type="sibTrans" cxnId="{F6B8BE3D-5CAE-4CDC-AD99-B89C7564F305}">
      <dgm:prSet/>
      <dgm:spPr/>
      <dgm:t>
        <a:bodyPr/>
        <a:lstStyle/>
        <a:p>
          <a:endParaRPr lang="en-US">
            <a:latin typeface="Raleway" pitchFamily="2" charset="0"/>
          </a:endParaRPr>
        </a:p>
      </dgm:t>
    </dgm:pt>
    <dgm:pt modelId="{849C0A70-373E-4E8C-84F5-359426E54776}">
      <dgm:prSet phldrT="[Text]" custT="1"/>
      <dgm:spPr/>
      <dgm:t>
        <a:bodyPr/>
        <a:lstStyle/>
        <a:p>
          <a:br>
            <a:rPr lang="en-US" sz="1800" dirty="0">
              <a:latin typeface="Raleway" pitchFamily="2" charset="0"/>
            </a:rPr>
          </a:br>
          <a:r>
            <a:rPr lang="en-US" sz="1800" dirty="0">
              <a:latin typeface="Raleway" pitchFamily="2" charset="0"/>
            </a:rPr>
            <a:t>Strategic Partnerships</a:t>
          </a:r>
        </a:p>
      </dgm:t>
    </dgm:pt>
    <dgm:pt modelId="{A8974DF6-AD3D-4537-8585-8C6D5763D004}" type="parTrans" cxnId="{2E339EAE-9B5C-4E17-A2D4-4FC1A9B1056C}">
      <dgm:prSet/>
      <dgm:spPr/>
      <dgm:t>
        <a:bodyPr/>
        <a:lstStyle/>
        <a:p>
          <a:endParaRPr lang="en-US">
            <a:latin typeface="Raleway" pitchFamily="2" charset="0"/>
          </a:endParaRPr>
        </a:p>
      </dgm:t>
    </dgm:pt>
    <dgm:pt modelId="{E2B35297-36E4-4F3E-A595-95BB1B0A963C}" type="sibTrans" cxnId="{2E339EAE-9B5C-4E17-A2D4-4FC1A9B1056C}">
      <dgm:prSet/>
      <dgm:spPr/>
      <dgm:t>
        <a:bodyPr/>
        <a:lstStyle/>
        <a:p>
          <a:endParaRPr lang="en-US">
            <a:latin typeface="Raleway" pitchFamily="2" charset="0"/>
          </a:endParaRPr>
        </a:p>
      </dgm:t>
    </dgm:pt>
    <dgm:pt modelId="{DD72F3E3-9FC6-45F0-A15E-9DB476685209}">
      <dgm:prSet phldrT="[Text]"/>
      <dgm:spPr/>
      <dgm:t>
        <a:bodyPr/>
        <a:lstStyle/>
        <a:p>
          <a:r>
            <a:rPr lang="en-US" b="0" dirty="0">
              <a:latin typeface="Raleway" pitchFamily="2" charset="0"/>
            </a:rPr>
            <a:t>Veterinary Public Health and Preventive Medicine Residency Program</a:t>
          </a:r>
        </a:p>
      </dgm:t>
    </dgm:pt>
    <dgm:pt modelId="{4F9FEE71-D657-477A-9571-B11293D7963B}" type="parTrans" cxnId="{DA366EC9-E274-44FA-989A-9DBB835E1966}">
      <dgm:prSet/>
      <dgm:spPr/>
      <dgm:t>
        <a:bodyPr/>
        <a:lstStyle/>
        <a:p>
          <a:endParaRPr lang="en-US">
            <a:latin typeface="Raleway" pitchFamily="2" charset="0"/>
          </a:endParaRPr>
        </a:p>
      </dgm:t>
    </dgm:pt>
    <dgm:pt modelId="{F17B529A-9F6E-4E94-B7E0-59006820FE2C}" type="sibTrans" cxnId="{DA366EC9-E274-44FA-989A-9DBB835E1966}">
      <dgm:prSet/>
      <dgm:spPr/>
      <dgm:t>
        <a:bodyPr/>
        <a:lstStyle/>
        <a:p>
          <a:endParaRPr lang="en-US">
            <a:latin typeface="Raleway" pitchFamily="2" charset="0"/>
          </a:endParaRPr>
        </a:p>
      </dgm:t>
    </dgm:pt>
    <dgm:pt modelId="{640E863B-E6A5-40CF-80D3-5001EDC97C04}">
      <dgm:prSet phldrT="[Text]" custT="1"/>
      <dgm:spPr/>
      <dgm:t>
        <a:bodyPr/>
        <a:lstStyle/>
        <a:p>
          <a:r>
            <a:rPr lang="en-US" sz="1800" dirty="0">
              <a:latin typeface="Raleway" pitchFamily="2" charset="0"/>
            </a:rPr>
            <a:t>Data Analysis</a:t>
          </a:r>
        </a:p>
        <a:p>
          <a:endParaRPr lang="en-US" sz="1400" dirty="0">
            <a:latin typeface="Raleway" pitchFamily="2" charset="0"/>
          </a:endParaRPr>
        </a:p>
      </dgm:t>
    </dgm:pt>
    <dgm:pt modelId="{18813814-0F20-4BD3-BBED-CD3D4F0C8959}" type="parTrans" cxnId="{BCE9F933-DDFF-459E-88F4-6BFDF92747AA}">
      <dgm:prSet/>
      <dgm:spPr/>
      <dgm:t>
        <a:bodyPr/>
        <a:lstStyle/>
        <a:p>
          <a:endParaRPr lang="en-US">
            <a:latin typeface="Raleway" pitchFamily="2" charset="0"/>
          </a:endParaRPr>
        </a:p>
      </dgm:t>
    </dgm:pt>
    <dgm:pt modelId="{B6E92967-A60D-435C-A025-08FC5823D156}" type="sibTrans" cxnId="{BCE9F933-DDFF-459E-88F4-6BFDF92747AA}">
      <dgm:prSet/>
      <dgm:spPr/>
      <dgm:t>
        <a:bodyPr/>
        <a:lstStyle/>
        <a:p>
          <a:endParaRPr lang="en-US">
            <a:latin typeface="Raleway" pitchFamily="2" charset="0"/>
          </a:endParaRPr>
        </a:p>
      </dgm:t>
    </dgm:pt>
    <dgm:pt modelId="{2CB56D9C-5BC5-4DE2-BEE6-F9B64BAC36C8}">
      <dgm:prSet phldrT="[Text]" custT="1"/>
      <dgm:spPr/>
      <dgm:t>
        <a:bodyPr/>
        <a:lstStyle/>
        <a:p>
          <a:r>
            <a:rPr lang="en-US" sz="1800" dirty="0">
              <a:latin typeface="Raleway" pitchFamily="2" charset="0"/>
            </a:rPr>
            <a:t>Education and Outreach</a:t>
          </a:r>
        </a:p>
        <a:p>
          <a:endParaRPr lang="en-US" sz="1400" dirty="0">
            <a:latin typeface="Raleway" pitchFamily="2" charset="0"/>
          </a:endParaRPr>
        </a:p>
      </dgm:t>
    </dgm:pt>
    <dgm:pt modelId="{1FD161AE-B779-418E-99D2-C81A41E29059}" type="parTrans" cxnId="{8C8CED54-4B73-44DE-802F-33E66AA57405}">
      <dgm:prSet/>
      <dgm:spPr/>
      <dgm:t>
        <a:bodyPr/>
        <a:lstStyle/>
        <a:p>
          <a:endParaRPr lang="en-US">
            <a:latin typeface="Raleway" pitchFamily="2" charset="0"/>
          </a:endParaRPr>
        </a:p>
      </dgm:t>
    </dgm:pt>
    <dgm:pt modelId="{D9706DF2-5214-4EA0-9B04-FBB49866C00C}" type="sibTrans" cxnId="{8C8CED54-4B73-44DE-802F-33E66AA57405}">
      <dgm:prSet/>
      <dgm:spPr/>
      <dgm:t>
        <a:bodyPr/>
        <a:lstStyle/>
        <a:p>
          <a:endParaRPr lang="en-US">
            <a:latin typeface="Raleway" pitchFamily="2" charset="0"/>
          </a:endParaRPr>
        </a:p>
      </dgm:t>
    </dgm:pt>
    <dgm:pt modelId="{191D6213-7B5A-47DB-B808-9B8908FBBAD3}" type="pres">
      <dgm:prSet presAssocID="{93A52DCB-DF4E-4D24-8AAC-985E624634ED}" presName="diagram" presStyleCnt="0">
        <dgm:presLayoutVars>
          <dgm:chMax val="1"/>
          <dgm:dir/>
          <dgm:animLvl val="ctr"/>
          <dgm:resizeHandles val="exact"/>
        </dgm:presLayoutVars>
      </dgm:prSet>
      <dgm:spPr/>
    </dgm:pt>
    <dgm:pt modelId="{D24AD721-4F07-444E-9A00-8BF6DE42D890}" type="pres">
      <dgm:prSet presAssocID="{93A52DCB-DF4E-4D24-8AAC-985E624634ED}" presName="matrix" presStyleCnt="0"/>
      <dgm:spPr/>
    </dgm:pt>
    <dgm:pt modelId="{45865CEB-541E-4EE8-BCCF-BF1DA12D67B8}" type="pres">
      <dgm:prSet presAssocID="{93A52DCB-DF4E-4D24-8AAC-985E624634ED}" presName="tile1" presStyleLbl="node1" presStyleIdx="0" presStyleCnt="4" custLinFactNeighborX="0" custLinFactNeighborY="-16265"/>
      <dgm:spPr/>
    </dgm:pt>
    <dgm:pt modelId="{76C0FC5C-B68E-4C00-BE45-E11A06EE4FD4}" type="pres">
      <dgm:prSet presAssocID="{93A52DCB-DF4E-4D24-8AAC-985E624634ED}" presName="tile1text" presStyleLbl="node1" presStyleIdx="0" presStyleCnt="4">
        <dgm:presLayoutVars>
          <dgm:chMax val="0"/>
          <dgm:chPref val="0"/>
          <dgm:bulletEnabled val="1"/>
        </dgm:presLayoutVars>
      </dgm:prSet>
      <dgm:spPr/>
    </dgm:pt>
    <dgm:pt modelId="{8050A18C-1DF7-4A0A-A556-DE9BC748C61E}" type="pres">
      <dgm:prSet presAssocID="{93A52DCB-DF4E-4D24-8AAC-985E624634ED}" presName="tile2" presStyleLbl="node1" presStyleIdx="1" presStyleCnt="4" custLinFactNeighborX="2060" custLinFactNeighborY="-29328"/>
      <dgm:spPr/>
    </dgm:pt>
    <dgm:pt modelId="{3660AAD6-B27D-4B55-9D7E-F1850514D06B}" type="pres">
      <dgm:prSet presAssocID="{93A52DCB-DF4E-4D24-8AAC-985E624634ED}" presName="tile2text" presStyleLbl="node1" presStyleIdx="1" presStyleCnt="4">
        <dgm:presLayoutVars>
          <dgm:chMax val="0"/>
          <dgm:chPref val="0"/>
          <dgm:bulletEnabled val="1"/>
        </dgm:presLayoutVars>
      </dgm:prSet>
      <dgm:spPr/>
    </dgm:pt>
    <dgm:pt modelId="{461D02F9-50CB-48CB-B202-BC944FB358E7}" type="pres">
      <dgm:prSet presAssocID="{93A52DCB-DF4E-4D24-8AAC-985E624634ED}" presName="tile3" presStyleLbl="node1" presStyleIdx="2" presStyleCnt="4"/>
      <dgm:spPr/>
    </dgm:pt>
    <dgm:pt modelId="{3A80041D-E236-45E6-A7B9-FBB1612DCF81}" type="pres">
      <dgm:prSet presAssocID="{93A52DCB-DF4E-4D24-8AAC-985E624634ED}" presName="tile3text" presStyleLbl="node1" presStyleIdx="2" presStyleCnt="4">
        <dgm:presLayoutVars>
          <dgm:chMax val="0"/>
          <dgm:chPref val="0"/>
          <dgm:bulletEnabled val="1"/>
        </dgm:presLayoutVars>
      </dgm:prSet>
      <dgm:spPr/>
    </dgm:pt>
    <dgm:pt modelId="{AE1C4B7C-61C4-4931-A2FF-26A3973AF4E6}" type="pres">
      <dgm:prSet presAssocID="{93A52DCB-DF4E-4D24-8AAC-985E624634ED}" presName="tile4" presStyleLbl="node1" presStyleIdx="3" presStyleCnt="4"/>
      <dgm:spPr/>
    </dgm:pt>
    <dgm:pt modelId="{7748D332-EF35-419E-B9CD-54E60BDCAF65}" type="pres">
      <dgm:prSet presAssocID="{93A52DCB-DF4E-4D24-8AAC-985E624634ED}" presName="tile4text" presStyleLbl="node1" presStyleIdx="3" presStyleCnt="4">
        <dgm:presLayoutVars>
          <dgm:chMax val="0"/>
          <dgm:chPref val="0"/>
          <dgm:bulletEnabled val="1"/>
        </dgm:presLayoutVars>
      </dgm:prSet>
      <dgm:spPr/>
    </dgm:pt>
    <dgm:pt modelId="{40BF1085-B9DC-4261-817B-F50B54E050A1}" type="pres">
      <dgm:prSet presAssocID="{93A52DCB-DF4E-4D24-8AAC-985E624634ED}" presName="centerTile" presStyleLbl="fgShp" presStyleIdx="0" presStyleCnt="1" custScaleX="119907">
        <dgm:presLayoutVars>
          <dgm:chMax val="0"/>
          <dgm:chPref val="0"/>
        </dgm:presLayoutVars>
      </dgm:prSet>
      <dgm:spPr/>
    </dgm:pt>
  </dgm:ptLst>
  <dgm:cxnLst>
    <dgm:cxn modelId="{0B507112-6124-4337-B530-7909BB05FF08}" type="presOf" srcId="{640E863B-E6A5-40CF-80D3-5001EDC97C04}" destId="{461D02F9-50CB-48CB-B202-BC944FB358E7}" srcOrd="0" destOrd="0" presId="urn:microsoft.com/office/officeart/2005/8/layout/matrix1"/>
    <dgm:cxn modelId="{BCE9F933-DDFF-459E-88F4-6BFDF92747AA}" srcId="{276C05BF-F4C7-4CCF-89F4-3A056C656A7B}" destId="{640E863B-E6A5-40CF-80D3-5001EDC97C04}" srcOrd="2" destOrd="0" parTransId="{18813814-0F20-4BD3-BBED-CD3D4F0C8959}" sibTransId="{B6E92967-A60D-435C-A025-08FC5823D156}"/>
    <dgm:cxn modelId="{DCD0B737-75F4-4C6E-856B-25E794CE551A}" type="presOf" srcId="{276C05BF-F4C7-4CCF-89F4-3A056C656A7B}" destId="{40BF1085-B9DC-4261-817B-F50B54E050A1}" srcOrd="0" destOrd="0" presId="urn:microsoft.com/office/officeart/2005/8/layout/matrix1"/>
    <dgm:cxn modelId="{671CFF3A-EA6A-43A9-ABE1-90E0C06DC058}" type="presOf" srcId="{849C0A70-373E-4E8C-84F5-359426E54776}" destId="{45865CEB-541E-4EE8-BCCF-BF1DA12D67B8}" srcOrd="0" destOrd="0" presId="urn:microsoft.com/office/officeart/2005/8/layout/matrix1"/>
    <dgm:cxn modelId="{F6B8BE3D-5CAE-4CDC-AD99-B89C7564F305}" srcId="{93A52DCB-DF4E-4D24-8AAC-985E624634ED}" destId="{276C05BF-F4C7-4CCF-89F4-3A056C656A7B}" srcOrd="0" destOrd="0" parTransId="{73EA7156-D002-4B8F-B31E-184712C15DD9}" sibTransId="{8D35BD16-AD29-4AFD-95DC-0F21148E3981}"/>
    <dgm:cxn modelId="{5B131E73-C008-4F73-BCE7-11F1D1977A42}" type="presOf" srcId="{640E863B-E6A5-40CF-80D3-5001EDC97C04}" destId="{3A80041D-E236-45E6-A7B9-FBB1612DCF81}" srcOrd="1" destOrd="0" presId="urn:microsoft.com/office/officeart/2005/8/layout/matrix1"/>
    <dgm:cxn modelId="{8C8CED54-4B73-44DE-802F-33E66AA57405}" srcId="{276C05BF-F4C7-4CCF-89F4-3A056C656A7B}" destId="{2CB56D9C-5BC5-4DE2-BEE6-F9B64BAC36C8}" srcOrd="3" destOrd="0" parTransId="{1FD161AE-B779-418E-99D2-C81A41E29059}" sibTransId="{D9706DF2-5214-4EA0-9B04-FBB49866C00C}"/>
    <dgm:cxn modelId="{B8F9B097-546F-4EFA-BDDE-C0D1410705DC}" type="presOf" srcId="{2CB56D9C-5BC5-4DE2-BEE6-F9B64BAC36C8}" destId="{AE1C4B7C-61C4-4931-A2FF-26A3973AF4E6}" srcOrd="0" destOrd="0" presId="urn:microsoft.com/office/officeart/2005/8/layout/matrix1"/>
    <dgm:cxn modelId="{2E339EAE-9B5C-4E17-A2D4-4FC1A9B1056C}" srcId="{276C05BF-F4C7-4CCF-89F4-3A056C656A7B}" destId="{849C0A70-373E-4E8C-84F5-359426E54776}" srcOrd="0" destOrd="0" parTransId="{A8974DF6-AD3D-4537-8585-8C6D5763D004}" sibTransId="{E2B35297-36E4-4F3E-A595-95BB1B0A963C}"/>
    <dgm:cxn modelId="{80CE6DBC-FDC6-4A33-81D1-BCCE60956C45}" type="presOf" srcId="{2CB56D9C-5BC5-4DE2-BEE6-F9B64BAC36C8}" destId="{7748D332-EF35-419E-B9CD-54E60BDCAF65}" srcOrd="1" destOrd="0" presId="urn:microsoft.com/office/officeart/2005/8/layout/matrix1"/>
    <dgm:cxn modelId="{DA366EC9-E274-44FA-989A-9DBB835E1966}" srcId="{276C05BF-F4C7-4CCF-89F4-3A056C656A7B}" destId="{DD72F3E3-9FC6-45F0-A15E-9DB476685209}" srcOrd="1" destOrd="0" parTransId="{4F9FEE71-D657-477A-9571-B11293D7963B}" sibTransId="{F17B529A-9F6E-4E94-B7E0-59006820FE2C}"/>
    <dgm:cxn modelId="{D4F93ADC-4F30-49BB-8073-629FAC217268}" type="presOf" srcId="{93A52DCB-DF4E-4D24-8AAC-985E624634ED}" destId="{191D6213-7B5A-47DB-B808-9B8908FBBAD3}" srcOrd="0" destOrd="0" presId="urn:microsoft.com/office/officeart/2005/8/layout/matrix1"/>
    <dgm:cxn modelId="{6C13C7E3-1D10-4785-B6C6-55016FEC599D}" type="presOf" srcId="{DD72F3E3-9FC6-45F0-A15E-9DB476685209}" destId="{8050A18C-1DF7-4A0A-A556-DE9BC748C61E}" srcOrd="0" destOrd="0" presId="urn:microsoft.com/office/officeart/2005/8/layout/matrix1"/>
    <dgm:cxn modelId="{F2AE9FE8-C2D5-48E6-A8BB-A9A55826FFEB}" type="presOf" srcId="{849C0A70-373E-4E8C-84F5-359426E54776}" destId="{76C0FC5C-B68E-4C00-BE45-E11A06EE4FD4}" srcOrd="1" destOrd="0" presId="urn:microsoft.com/office/officeart/2005/8/layout/matrix1"/>
    <dgm:cxn modelId="{A29C05EB-3EFD-4B28-84A2-CAD184CDFF03}" type="presOf" srcId="{DD72F3E3-9FC6-45F0-A15E-9DB476685209}" destId="{3660AAD6-B27D-4B55-9D7E-F1850514D06B}" srcOrd="1" destOrd="0" presId="urn:microsoft.com/office/officeart/2005/8/layout/matrix1"/>
    <dgm:cxn modelId="{5241074E-3F68-4FF7-B38F-D093EFEEF96A}" type="presParOf" srcId="{191D6213-7B5A-47DB-B808-9B8908FBBAD3}" destId="{D24AD721-4F07-444E-9A00-8BF6DE42D890}" srcOrd="0" destOrd="0" presId="urn:microsoft.com/office/officeart/2005/8/layout/matrix1"/>
    <dgm:cxn modelId="{6307D825-92FA-4C5E-A709-ABDD531E6617}" type="presParOf" srcId="{D24AD721-4F07-444E-9A00-8BF6DE42D890}" destId="{45865CEB-541E-4EE8-BCCF-BF1DA12D67B8}" srcOrd="0" destOrd="0" presId="urn:microsoft.com/office/officeart/2005/8/layout/matrix1"/>
    <dgm:cxn modelId="{F4AC2EC5-21FE-4912-A7A2-30889D1EC5A3}" type="presParOf" srcId="{D24AD721-4F07-444E-9A00-8BF6DE42D890}" destId="{76C0FC5C-B68E-4C00-BE45-E11A06EE4FD4}" srcOrd="1" destOrd="0" presId="urn:microsoft.com/office/officeart/2005/8/layout/matrix1"/>
    <dgm:cxn modelId="{898F27B8-7ECD-4296-BC2C-7F194B05D02E}" type="presParOf" srcId="{D24AD721-4F07-444E-9A00-8BF6DE42D890}" destId="{8050A18C-1DF7-4A0A-A556-DE9BC748C61E}" srcOrd="2" destOrd="0" presId="urn:microsoft.com/office/officeart/2005/8/layout/matrix1"/>
    <dgm:cxn modelId="{BA9AF4E4-62BB-4CEA-B3E9-1EFB697A8D3B}" type="presParOf" srcId="{D24AD721-4F07-444E-9A00-8BF6DE42D890}" destId="{3660AAD6-B27D-4B55-9D7E-F1850514D06B}" srcOrd="3" destOrd="0" presId="urn:microsoft.com/office/officeart/2005/8/layout/matrix1"/>
    <dgm:cxn modelId="{CA5D6DC7-CC27-49C6-917C-CF83DC2069AF}" type="presParOf" srcId="{D24AD721-4F07-444E-9A00-8BF6DE42D890}" destId="{461D02F9-50CB-48CB-B202-BC944FB358E7}" srcOrd="4" destOrd="0" presId="urn:microsoft.com/office/officeart/2005/8/layout/matrix1"/>
    <dgm:cxn modelId="{EBE8B784-CFA5-42CB-AE31-E24DA7F4AF2A}" type="presParOf" srcId="{D24AD721-4F07-444E-9A00-8BF6DE42D890}" destId="{3A80041D-E236-45E6-A7B9-FBB1612DCF81}" srcOrd="5" destOrd="0" presId="urn:microsoft.com/office/officeart/2005/8/layout/matrix1"/>
    <dgm:cxn modelId="{42B739E7-E014-4055-B10B-62BEBB25C720}" type="presParOf" srcId="{D24AD721-4F07-444E-9A00-8BF6DE42D890}" destId="{AE1C4B7C-61C4-4931-A2FF-26A3973AF4E6}" srcOrd="6" destOrd="0" presId="urn:microsoft.com/office/officeart/2005/8/layout/matrix1"/>
    <dgm:cxn modelId="{7D735353-EA24-445E-99D0-3CE45391CFD1}" type="presParOf" srcId="{D24AD721-4F07-444E-9A00-8BF6DE42D890}" destId="{7748D332-EF35-419E-B9CD-54E60BDCAF65}" srcOrd="7" destOrd="0" presId="urn:microsoft.com/office/officeart/2005/8/layout/matrix1"/>
    <dgm:cxn modelId="{382975AD-8FD9-44E2-8CAC-48C7C4807811}" type="presParOf" srcId="{191D6213-7B5A-47DB-B808-9B8908FBBAD3}" destId="{40BF1085-B9DC-4261-817B-F50B54E050A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7FBEAB-4665-4D14-9005-C8BCDDC872F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F661EF5-FD23-476E-A5A2-CA6130922F8F}">
      <dgm:prSet/>
      <dgm:spPr>
        <a:effectLst>
          <a:outerShdw blurRad="50800" dist="38100" dir="2700000" algn="tl" rotWithShape="0">
            <a:prstClr val="black">
              <a:alpha val="40000"/>
            </a:prstClr>
          </a:outerShdw>
        </a:effectLst>
      </dgm:spPr>
      <dgm:t>
        <a:bodyPr/>
        <a:lstStyle/>
        <a:p>
          <a:r>
            <a:rPr lang="en-US" b="1" i="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African Swine Fever</a:t>
          </a:r>
          <a:endParaRPr lang="en-US" b="1"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436D58E8-80D8-4AC2-89FA-EDE8FA2C6738}" type="parTrans" cxnId="{30CE46B2-284A-4411-B68F-E5FCB426FB69}">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9165A7E-29FB-4B45-98ED-902F3B958DE4}" type="sibTrans" cxnId="{30CE46B2-284A-4411-B68F-E5FCB426FB69}">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9DF4204-8E0C-47E5-AB8A-FC58B95E2F20}">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Dominican Republic</a:t>
          </a:r>
          <a:endParaRPr lang="en-US" b="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D4FE284A-2454-4CCA-ADF3-D06DE808ABAA}" type="parTrans" cxnId="{33AB1FBC-137E-4791-8A22-9BA98F78DE59}">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0561D25-06BC-4507-81A7-661E5D3B40C7}" type="sibTrans" cxnId="{33AB1FBC-137E-4791-8A22-9BA98F78DE59}">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491CADA-697C-40D1-A2F9-CBE57B3EC67D}">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Philippines </a:t>
          </a:r>
          <a:endParaRPr lang="en-US" b="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2D1BF63E-D53E-4894-8666-2E9E5EDC1265}" type="parTrans" cxnId="{7FE953FE-34E5-43FE-A48C-C26B4AAAF8D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C6E4ED-C85B-4654-8F58-AA834DB40108}" type="sibTrans" cxnId="{7FE953FE-34E5-43FE-A48C-C26B4AAAF8D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D6AEC88-2986-4CC8-A760-CBDDDA8A97BA}">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Vietnam</a:t>
          </a:r>
          <a:endParaRPr lang="en-US" b="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C887D418-B73F-445D-8107-1FED74B9FA1C}" type="parTrans" cxnId="{3877E100-EC2E-4F35-BD28-D8DF376B57D5}">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CF2756-42BF-4716-B086-074384A8292B}" type="sibTrans" cxnId="{3877E100-EC2E-4F35-BD28-D8DF376B57D5}">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D47D032-B210-43A4-AEB3-8E4D65F80C92}">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Caribbean </a:t>
          </a:r>
          <a:endParaRPr lang="en-US" b="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2E2761B3-D9D5-4F3C-B2FD-445ADFEFD43C}" type="parTrans" cxnId="{F9153AF9-77C8-47B4-8DA6-66963F2E7FB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87E15BC-09AB-4507-A95C-B6C632A955BD}" type="sibTrans" cxnId="{F9153AF9-77C8-47B4-8DA6-66963F2E7FB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6B9A31E-33B6-4389-8736-D31AF2D77690}">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United States</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C651099C-FBCC-444C-90AE-0ED16460C1F5}" type="parTrans" cxnId="{A66CA94C-F1CB-4256-9162-75810ED8E91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1CEE121-0628-48F6-AA84-57B402FF2732}" type="sibTrans" cxnId="{A66CA94C-F1CB-4256-9162-75810ED8E91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655790E-6FEB-4036-8E82-FBAEC1B9EA15}">
      <dgm:prSet/>
      <dgm:spPr>
        <a:effectLst>
          <a:outerShdw blurRad="50800" dist="38100" dir="2700000" algn="tl" rotWithShape="0">
            <a:prstClr val="black">
              <a:alpha val="40000"/>
            </a:prstClr>
          </a:outerShdw>
        </a:effectLst>
      </dgm:spPr>
      <dgm:t>
        <a:bodyPr/>
        <a:lstStyle/>
        <a:p>
          <a:r>
            <a:rPr lang="en-US" b="1" i="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Avian Influenza</a:t>
          </a:r>
          <a:endParaRPr lang="en-US" b="1"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34C43AF0-AA47-45B8-8C43-EC757BD6D753}" type="parTrans" cxnId="{F5C17486-9911-4D8E-A58B-CDF7D1CDF75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11E895F-1C85-49D0-B44E-AC984EFC1F60}" type="sibTrans" cxnId="{F5C17486-9911-4D8E-A58B-CDF7D1CDF75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420F386-A528-4B5A-9FEE-E5B702133FAF}">
      <dgm:prSet/>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b="0" i="0" cap="none" spc="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Dashfluboard</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BDD7111C-927F-40DE-9AA8-607E8A4938A3}" type="parTrans" cxnId="{FE618995-8B76-4460-BD31-6026D13061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8C15BF2-6BB2-4BD4-8616-792289FD7275}" type="sibTrans" cxnId="{FE618995-8B76-4460-BD31-6026D13061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61F141D-2F31-4D88-AE63-0BFAC35175C8}">
      <dgm:prSet/>
      <dgm:spPr>
        <a:effectLst>
          <a:outerShdw blurRad="50800" dist="38100" dir="2700000" algn="tl" rotWithShape="0">
            <a:prstClr val="black">
              <a:alpha val="40000"/>
            </a:prstClr>
          </a:outerShdw>
        </a:effectLst>
      </dgm:spPr>
      <dgm:t>
        <a:bodyPr/>
        <a:lstStyle/>
        <a:p>
          <a:r>
            <a:rPr lang="en-US" b="1" i="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Others</a:t>
          </a:r>
          <a:endParaRPr lang="en-US" b="1"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EE03EA22-5B85-49A4-B746-B7715CD546FD}" type="parTrans" cxnId="{558F4B03-0A41-4979-8E4F-F0A604D92B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9D64815-EBC5-4F6B-8DE3-73FB6630713D}" type="sibTrans" cxnId="{558F4B03-0A41-4979-8E4F-F0A604D92B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7960B85-A322-4F19-B268-2C92F26F9027}">
      <dgm:prSet custT="1"/>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sz="1200" b="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Foot-and-mouth disease</a:t>
          </a:r>
        </a:p>
      </dgm:t>
    </dgm:pt>
    <dgm:pt modelId="{AC1B68BB-E3EC-4D7B-BA1C-9FDC82A95A77}" type="parTrans" cxnId="{6CBE03F2-E175-4417-AF8E-1CD1830666A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E88066B-BBF8-4741-BC2E-CE42786DC2CB}" type="sibTrans" cxnId="{6CBE03F2-E175-4417-AF8E-1CD1830666A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2FB520F-61A5-4EB0-BFDC-ED89256B1C83}">
      <dgm:prSet custT="1"/>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sz="1200" b="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Japanese encephalitis virus</a:t>
          </a:r>
        </a:p>
      </dgm:t>
    </dgm:pt>
    <dgm:pt modelId="{CD5335B0-B14E-4B55-B7C5-0DD3CAE39652}" type="parTrans" cxnId="{9059F899-CF0F-49D3-9DFE-677951A6ACF0}">
      <dgm:prSet/>
      <dgm:spPr/>
      <dgm:t>
        <a:bodyPr/>
        <a:lstStyle/>
        <a:p>
          <a:endParaRPr lang="en-US"/>
        </a:p>
      </dgm:t>
    </dgm:pt>
    <dgm:pt modelId="{494F121C-36AA-4308-A50D-EAC80E2482C6}" type="sibTrans" cxnId="{9059F899-CF0F-49D3-9DFE-677951A6ACF0}">
      <dgm:prSet/>
      <dgm:spPr/>
      <dgm:t>
        <a:bodyPr/>
        <a:lstStyle/>
        <a:p>
          <a:endParaRPr lang="en-US"/>
        </a:p>
      </dgm:t>
    </dgm:pt>
    <dgm:pt modelId="{DE366CB0-71D7-4BA5-95D5-7160D2876BF3}">
      <dgm:prSet custT="1"/>
      <dgm:spPr>
        <a:solidFill>
          <a:schemeClr val="accent1">
            <a:tint val="40000"/>
            <a:hueOff val="0"/>
            <a:satOff val="0"/>
            <a:lumOff val="0"/>
          </a:schemeClr>
        </a:solidFill>
        <a:effectLst>
          <a:outerShdw blurRad="50800" dist="38100" dir="2700000" algn="tl" rotWithShape="0">
            <a:prstClr val="black">
              <a:alpha val="40000"/>
            </a:prstClr>
          </a:outerShdw>
          <a:softEdge rad="0"/>
        </a:effectLst>
        <a:scene3d>
          <a:camera prst="orthographicFront"/>
          <a:lightRig rig="threePt" dir="t"/>
        </a:scene3d>
        <a:sp3d prstMaterial="softEdge"/>
      </dgm:spPr>
      <dgm:t>
        <a:bodyPr/>
        <a:lstStyle/>
        <a:p>
          <a:r>
            <a:rPr lang="en-US" sz="1200" b="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Vesicular stomatitis virus</a:t>
          </a:r>
        </a:p>
      </dgm:t>
    </dgm:pt>
    <dgm:pt modelId="{D8DB1B84-95A7-4314-8AB1-AC9FCB9D519B}" type="parTrans" cxnId="{ABFB12A5-AD61-4E5C-86C1-60BA58C409D9}">
      <dgm:prSet/>
      <dgm:spPr/>
      <dgm:t>
        <a:bodyPr/>
        <a:lstStyle/>
        <a:p>
          <a:endParaRPr lang="en-US"/>
        </a:p>
      </dgm:t>
    </dgm:pt>
    <dgm:pt modelId="{BC5F9FCE-6AAA-4F3F-9A3C-9B8C0A00FF74}" type="sibTrans" cxnId="{ABFB12A5-AD61-4E5C-86C1-60BA58C409D9}">
      <dgm:prSet/>
      <dgm:spPr/>
      <dgm:t>
        <a:bodyPr/>
        <a:lstStyle/>
        <a:p>
          <a:endParaRPr lang="en-US"/>
        </a:p>
      </dgm:t>
    </dgm:pt>
    <dgm:pt modelId="{DF129599-2B4D-4C14-BF34-58749A7C65CA}" type="pres">
      <dgm:prSet presAssocID="{B57FBEAB-4665-4D14-9005-C8BCDDC872F3}" presName="Name0" presStyleCnt="0">
        <dgm:presLayoutVars>
          <dgm:dir/>
          <dgm:animLvl val="lvl"/>
          <dgm:resizeHandles val="exact"/>
        </dgm:presLayoutVars>
      </dgm:prSet>
      <dgm:spPr/>
    </dgm:pt>
    <dgm:pt modelId="{8AA9ED7D-1EF7-4D8F-8990-6E953D455FCA}" type="pres">
      <dgm:prSet presAssocID="{4F661EF5-FD23-476E-A5A2-CA6130922F8F}" presName="composite" presStyleCnt="0"/>
      <dgm:spPr/>
    </dgm:pt>
    <dgm:pt modelId="{462E6894-9752-4ADF-82CD-8CD300AAC04D}" type="pres">
      <dgm:prSet presAssocID="{4F661EF5-FD23-476E-A5A2-CA6130922F8F}" presName="parTx" presStyleLbl="alignNode1" presStyleIdx="0" presStyleCnt="3">
        <dgm:presLayoutVars>
          <dgm:chMax val="0"/>
          <dgm:chPref val="0"/>
          <dgm:bulletEnabled val="1"/>
        </dgm:presLayoutVars>
      </dgm:prSet>
      <dgm:spPr/>
    </dgm:pt>
    <dgm:pt modelId="{162E3A0A-A441-4F65-9468-9FCD7D6A9805}" type="pres">
      <dgm:prSet presAssocID="{4F661EF5-FD23-476E-A5A2-CA6130922F8F}" presName="desTx" presStyleLbl="alignAccFollowNode1" presStyleIdx="0" presStyleCnt="3">
        <dgm:presLayoutVars>
          <dgm:bulletEnabled val="1"/>
        </dgm:presLayoutVars>
      </dgm:prSet>
      <dgm:spPr/>
    </dgm:pt>
    <dgm:pt modelId="{5BC92A16-C8C2-451B-8193-C3EDEF232E0F}" type="pres">
      <dgm:prSet presAssocID="{B9165A7E-29FB-4B45-98ED-902F3B958DE4}" presName="space" presStyleCnt="0"/>
      <dgm:spPr/>
    </dgm:pt>
    <dgm:pt modelId="{D9D9A1FD-5565-47CB-BF75-513FE589F863}" type="pres">
      <dgm:prSet presAssocID="{1655790E-6FEB-4036-8E82-FBAEC1B9EA15}" presName="composite" presStyleCnt="0"/>
      <dgm:spPr/>
    </dgm:pt>
    <dgm:pt modelId="{57C98F26-9E0A-4814-AC73-43127A457DC6}" type="pres">
      <dgm:prSet presAssocID="{1655790E-6FEB-4036-8E82-FBAEC1B9EA15}" presName="parTx" presStyleLbl="alignNode1" presStyleIdx="1" presStyleCnt="3">
        <dgm:presLayoutVars>
          <dgm:chMax val="0"/>
          <dgm:chPref val="0"/>
          <dgm:bulletEnabled val="1"/>
        </dgm:presLayoutVars>
      </dgm:prSet>
      <dgm:spPr/>
    </dgm:pt>
    <dgm:pt modelId="{8790A55D-1440-432D-A1E0-B100093B6238}" type="pres">
      <dgm:prSet presAssocID="{1655790E-6FEB-4036-8E82-FBAEC1B9EA15}" presName="desTx" presStyleLbl="alignAccFollowNode1" presStyleIdx="1" presStyleCnt="3">
        <dgm:presLayoutVars>
          <dgm:bulletEnabled val="1"/>
        </dgm:presLayoutVars>
      </dgm:prSet>
      <dgm:spPr/>
    </dgm:pt>
    <dgm:pt modelId="{745F9B74-81AC-4A62-81EE-235D0F588A62}" type="pres">
      <dgm:prSet presAssocID="{F11E895F-1C85-49D0-B44E-AC984EFC1F60}" presName="space" presStyleCnt="0"/>
      <dgm:spPr/>
    </dgm:pt>
    <dgm:pt modelId="{B1FB1E15-7350-4501-B59D-90DE450732E6}" type="pres">
      <dgm:prSet presAssocID="{D61F141D-2F31-4D88-AE63-0BFAC35175C8}" presName="composite" presStyleCnt="0"/>
      <dgm:spPr/>
    </dgm:pt>
    <dgm:pt modelId="{BD04F899-3181-4BF1-A72D-F1F15120BAA3}" type="pres">
      <dgm:prSet presAssocID="{D61F141D-2F31-4D88-AE63-0BFAC35175C8}" presName="parTx" presStyleLbl="alignNode1" presStyleIdx="2" presStyleCnt="3">
        <dgm:presLayoutVars>
          <dgm:chMax val="0"/>
          <dgm:chPref val="0"/>
          <dgm:bulletEnabled val="1"/>
        </dgm:presLayoutVars>
      </dgm:prSet>
      <dgm:spPr/>
    </dgm:pt>
    <dgm:pt modelId="{F8A51789-B0DA-4A43-B7C4-BEB664FA4467}" type="pres">
      <dgm:prSet presAssocID="{D61F141D-2F31-4D88-AE63-0BFAC35175C8}" presName="desTx" presStyleLbl="alignAccFollowNode1" presStyleIdx="2" presStyleCnt="3">
        <dgm:presLayoutVars>
          <dgm:bulletEnabled val="1"/>
        </dgm:presLayoutVars>
      </dgm:prSet>
      <dgm:spPr/>
    </dgm:pt>
  </dgm:ptLst>
  <dgm:cxnLst>
    <dgm:cxn modelId="{3877E100-EC2E-4F35-BD28-D8DF376B57D5}" srcId="{4F661EF5-FD23-476E-A5A2-CA6130922F8F}" destId="{3D6AEC88-2986-4CC8-A760-CBDDDA8A97BA}" srcOrd="2" destOrd="0" parTransId="{C887D418-B73F-445D-8107-1FED74B9FA1C}" sibTransId="{32CF2756-42BF-4716-B086-074384A8292B}"/>
    <dgm:cxn modelId="{558F4B03-0A41-4979-8E4F-F0A604D92B7D}" srcId="{B57FBEAB-4665-4D14-9005-C8BCDDC872F3}" destId="{D61F141D-2F31-4D88-AE63-0BFAC35175C8}" srcOrd="2" destOrd="0" parTransId="{EE03EA22-5B85-49A4-B746-B7715CD546FD}" sibTransId="{B9D64815-EBC5-4F6B-8DE3-73FB6630713D}"/>
    <dgm:cxn modelId="{EBB80E0C-7027-489B-AEFE-DA10401502F7}" type="presOf" srcId="{D61F141D-2F31-4D88-AE63-0BFAC35175C8}" destId="{BD04F899-3181-4BF1-A72D-F1F15120BAA3}" srcOrd="0" destOrd="0" presId="urn:microsoft.com/office/officeart/2005/8/layout/hList1"/>
    <dgm:cxn modelId="{61971612-005E-4EEA-AF72-710FD1AD4F8B}" type="presOf" srcId="{52FB520F-61A5-4EB0-BFDC-ED89256B1C83}" destId="{F8A51789-B0DA-4A43-B7C4-BEB664FA4467}" srcOrd="0" destOrd="1" presId="urn:microsoft.com/office/officeart/2005/8/layout/hList1"/>
    <dgm:cxn modelId="{4E76361E-6C0E-4436-8B07-46F5CB1B03FF}" type="presOf" srcId="{16B9A31E-33B6-4389-8736-D31AF2D77690}" destId="{162E3A0A-A441-4F65-9468-9FCD7D6A9805}" srcOrd="0" destOrd="4" presId="urn:microsoft.com/office/officeart/2005/8/layout/hList1"/>
    <dgm:cxn modelId="{6426EF24-E7B6-4D3E-A505-B7A02B21C863}" type="presOf" srcId="{4F661EF5-FD23-476E-A5A2-CA6130922F8F}" destId="{462E6894-9752-4ADF-82CD-8CD300AAC04D}" srcOrd="0" destOrd="0" presId="urn:microsoft.com/office/officeart/2005/8/layout/hList1"/>
    <dgm:cxn modelId="{F6D82A26-7801-4133-8296-7B1695223BC1}" type="presOf" srcId="{B57FBEAB-4665-4D14-9005-C8BCDDC872F3}" destId="{DF129599-2B4D-4C14-BF34-58749A7C65CA}" srcOrd="0" destOrd="0" presId="urn:microsoft.com/office/officeart/2005/8/layout/hList1"/>
    <dgm:cxn modelId="{607AA835-55BF-4616-82C4-6A84D187735F}" type="presOf" srcId="{D9DF4204-8E0C-47E5-AB8A-FC58B95E2F20}" destId="{162E3A0A-A441-4F65-9468-9FCD7D6A9805}" srcOrd="0" destOrd="0" presId="urn:microsoft.com/office/officeart/2005/8/layout/hList1"/>
    <dgm:cxn modelId="{C1974E39-05B8-490B-A30F-EEFB293F9384}" type="presOf" srcId="{B420F386-A528-4B5A-9FEE-E5B702133FAF}" destId="{8790A55D-1440-432D-A1E0-B100093B6238}" srcOrd="0" destOrd="0" presId="urn:microsoft.com/office/officeart/2005/8/layout/hList1"/>
    <dgm:cxn modelId="{A66CA94C-F1CB-4256-9162-75810ED8E91D}" srcId="{4F661EF5-FD23-476E-A5A2-CA6130922F8F}" destId="{16B9A31E-33B6-4389-8736-D31AF2D77690}" srcOrd="4" destOrd="0" parTransId="{C651099C-FBCC-444C-90AE-0ED16460C1F5}" sibTransId="{B1CEE121-0628-48F6-AA84-57B402FF2732}"/>
    <dgm:cxn modelId="{F3AE6C77-4544-4D0A-933C-FA8EAD4A021C}" type="presOf" srcId="{3D6AEC88-2986-4CC8-A760-CBDDDA8A97BA}" destId="{162E3A0A-A441-4F65-9468-9FCD7D6A9805}" srcOrd="0" destOrd="2" presId="urn:microsoft.com/office/officeart/2005/8/layout/hList1"/>
    <dgm:cxn modelId="{F5C17486-9911-4D8E-A58B-CDF7D1CDF75E}" srcId="{B57FBEAB-4665-4D14-9005-C8BCDDC872F3}" destId="{1655790E-6FEB-4036-8E82-FBAEC1B9EA15}" srcOrd="1" destOrd="0" parTransId="{34C43AF0-AA47-45B8-8C43-EC757BD6D753}" sibTransId="{F11E895F-1C85-49D0-B44E-AC984EFC1F60}"/>
    <dgm:cxn modelId="{FE618995-8B76-4460-BD31-6026D130617D}" srcId="{1655790E-6FEB-4036-8E82-FBAEC1B9EA15}" destId="{B420F386-A528-4B5A-9FEE-E5B702133FAF}" srcOrd="0" destOrd="0" parTransId="{BDD7111C-927F-40DE-9AA8-607E8A4938A3}" sibTransId="{78C15BF2-6BB2-4BD4-8616-792289FD7275}"/>
    <dgm:cxn modelId="{9059F899-CF0F-49D3-9DFE-677951A6ACF0}" srcId="{D61F141D-2F31-4D88-AE63-0BFAC35175C8}" destId="{52FB520F-61A5-4EB0-BFDC-ED89256B1C83}" srcOrd="1" destOrd="0" parTransId="{CD5335B0-B14E-4B55-B7C5-0DD3CAE39652}" sibTransId="{494F121C-36AA-4308-A50D-EAC80E2482C6}"/>
    <dgm:cxn modelId="{ABFB12A5-AD61-4E5C-86C1-60BA58C409D9}" srcId="{D61F141D-2F31-4D88-AE63-0BFAC35175C8}" destId="{DE366CB0-71D7-4BA5-95D5-7160D2876BF3}" srcOrd="2" destOrd="0" parTransId="{D8DB1B84-95A7-4314-8AB1-AC9FCB9D519B}" sibTransId="{BC5F9FCE-6AAA-4F3F-9A3C-9B8C0A00FF74}"/>
    <dgm:cxn modelId="{8A67B9AA-18B6-43D6-B769-1537AB91C5CF}" type="presOf" srcId="{7491CADA-697C-40D1-A2F9-CBE57B3EC67D}" destId="{162E3A0A-A441-4F65-9468-9FCD7D6A9805}" srcOrd="0" destOrd="1" presId="urn:microsoft.com/office/officeart/2005/8/layout/hList1"/>
    <dgm:cxn modelId="{30CE46B2-284A-4411-B68F-E5FCB426FB69}" srcId="{B57FBEAB-4665-4D14-9005-C8BCDDC872F3}" destId="{4F661EF5-FD23-476E-A5A2-CA6130922F8F}" srcOrd="0" destOrd="0" parTransId="{436D58E8-80D8-4AC2-89FA-EDE8FA2C6738}" sibTransId="{B9165A7E-29FB-4B45-98ED-902F3B958DE4}"/>
    <dgm:cxn modelId="{33AB1FBC-137E-4791-8A22-9BA98F78DE59}" srcId="{4F661EF5-FD23-476E-A5A2-CA6130922F8F}" destId="{D9DF4204-8E0C-47E5-AB8A-FC58B95E2F20}" srcOrd="0" destOrd="0" parTransId="{D4FE284A-2454-4CCA-ADF3-D06DE808ABAA}" sibTransId="{00561D25-06BC-4507-81A7-661E5D3B40C7}"/>
    <dgm:cxn modelId="{534165C1-C093-4669-9E1A-2983BC2DA6C8}" type="presOf" srcId="{DE366CB0-71D7-4BA5-95D5-7160D2876BF3}" destId="{F8A51789-B0DA-4A43-B7C4-BEB664FA4467}" srcOrd="0" destOrd="2" presId="urn:microsoft.com/office/officeart/2005/8/layout/hList1"/>
    <dgm:cxn modelId="{16E2C4C6-71A8-4BD0-A00C-03B82881AB21}" type="presOf" srcId="{4D47D032-B210-43A4-AEB3-8E4D65F80C92}" destId="{162E3A0A-A441-4F65-9468-9FCD7D6A9805}" srcOrd="0" destOrd="3" presId="urn:microsoft.com/office/officeart/2005/8/layout/hList1"/>
    <dgm:cxn modelId="{6CBE03F2-E175-4417-AF8E-1CD1830666A6}" srcId="{D61F141D-2F31-4D88-AE63-0BFAC35175C8}" destId="{A7960B85-A322-4F19-B268-2C92F26F9027}" srcOrd="0" destOrd="0" parTransId="{AC1B68BB-E3EC-4D7B-BA1C-9FDC82A95A77}" sibTransId="{6E88066B-BBF8-4741-BC2E-CE42786DC2CB}"/>
    <dgm:cxn modelId="{491B33F4-3216-46A1-AEB7-B93C62499513}" type="presOf" srcId="{1655790E-6FEB-4036-8E82-FBAEC1B9EA15}" destId="{57C98F26-9E0A-4814-AC73-43127A457DC6}" srcOrd="0" destOrd="0" presId="urn:microsoft.com/office/officeart/2005/8/layout/hList1"/>
    <dgm:cxn modelId="{F9153AF9-77C8-47B4-8DA6-66963F2E7FBE}" srcId="{4F661EF5-FD23-476E-A5A2-CA6130922F8F}" destId="{4D47D032-B210-43A4-AEB3-8E4D65F80C92}" srcOrd="3" destOrd="0" parTransId="{2E2761B3-D9D5-4F3C-B2FD-445ADFEFD43C}" sibTransId="{387E15BC-09AB-4507-A95C-B6C632A955BD}"/>
    <dgm:cxn modelId="{7FE953FE-34E5-43FE-A48C-C26B4AAAF8D1}" srcId="{4F661EF5-FD23-476E-A5A2-CA6130922F8F}" destId="{7491CADA-697C-40D1-A2F9-CBE57B3EC67D}" srcOrd="1" destOrd="0" parTransId="{2D1BF63E-D53E-4894-8666-2E9E5EDC1265}" sibTransId="{8BC6E4ED-C85B-4654-8F58-AA834DB40108}"/>
    <dgm:cxn modelId="{FB0037FF-C929-4A96-BEE5-6A93800A5DEE}" type="presOf" srcId="{A7960B85-A322-4F19-B268-2C92F26F9027}" destId="{F8A51789-B0DA-4A43-B7C4-BEB664FA4467}" srcOrd="0" destOrd="0" presId="urn:microsoft.com/office/officeart/2005/8/layout/hList1"/>
    <dgm:cxn modelId="{5418F33A-C319-4F9D-9028-65C291D328CD}" type="presParOf" srcId="{DF129599-2B4D-4C14-BF34-58749A7C65CA}" destId="{8AA9ED7D-1EF7-4D8F-8990-6E953D455FCA}" srcOrd="0" destOrd="0" presId="urn:microsoft.com/office/officeart/2005/8/layout/hList1"/>
    <dgm:cxn modelId="{42E002D7-9D1D-440F-A1E2-B561C868DF15}" type="presParOf" srcId="{8AA9ED7D-1EF7-4D8F-8990-6E953D455FCA}" destId="{462E6894-9752-4ADF-82CD-8CD300AAC04D}" srcOrd="0" destOrd="0" presId="urn:microsoft.com/office/officeart/2005/8/layout/hList1"/>
    <dgm:cxn modelId="{D42C672B-A752-4D32-8135-CBCF39913953}" type="presParOf" srcId="{8AA9ED7D-1EF7-4D8F-8990-6E953D455FCA}" destId="{162E3A0A-A441-4F65-9468-9FCD7D6A9805}" srcOrd="1" destOrd="0" presId="urn:microsoft.com/office/officeart/2005/8/layout/hList1"/>
    <dgm:cxn modelId="{87D0CB13-3783-4925-A1A8-90E6E9DD3750}" type="presParOf" srcId="{DF129599-2B4D-4C14-BF34-58749A7C65CA}" destId="{5BC92A16-C8C2-451B-8193-C3EDEF232E0F}" srcOrd="1" destOrd="0" presId="urn:microsoft.com/office/officeart/2005/8/layout/hList1"/>
    <dgm:cxn modelId="{89ACFF2A-4AF8-44C3-9E07-1147DBB75945}" type="presParOf" srcId="{DF129599-2B4D-4C14-BF34-58749A7C65CA}" destId="{D9D9A1FD-5565-47CB-BF75-513FE589F863}" srcOrd="2" destOrd="0" presId="urn:microsoft.com/office/officeart/2005/8/layout/hList1"/>
    <dgm:cxn modelId="{A937A2DC-93CE-44A1-9AC4-DAA6E31BAD9E}" type="presParOf" srcId="{D9D9A1FD-5565-47CB-BF75-513FE589F863}" destId="{57C98F26-9E0A-4814-AC73-43127A457DC6}" srcOrd="0" destOrd="0" presId="urn:microsoft.com/office/officeart/2005/8/layout/hList1"/>
    <dgm:cxn modelId="{37CF74EA-7F0D-4DBC-9180-19BF9FA04514}" type="presParOf" srcId="{D9D9A1FD-5565-47CB-BF75-513FE589F863}" destId="{8790A55D-1440-432D-A1E0-B100093B6238}" srcOrd="1" destOrd="0" presId="urn:microsoft.com/office/officeart/2005/8/layout/hList1"/>
    <dgm:cxn modelId="{7132AC31-340D-4BB5-9213-4424B84F3F68}" type="presParOf" srcId="{DF129599-2B4D-4C14-BF34-58749A7C65CA}" destId="{745F9B74-81AC-4A62-81EE-235D0F588A62}" srcOrd="3" destOrd="0" presId="urn:microsoft.com/office/officeart/2005/8/layout/hList1"/>
    <dgm:cxn modelId="{D0EF72F7-949D-4ED2-A13B-69297844BD8B}" type="presParOf" srcId="{DF129599-2B4D-4C14-BF34-58749A7C65CA}" destId="{B1FB1E15-7350-4501-B59D-90DE450732E6}" srcOrd="4" destOrd="0" presId="urn:microsoft.com/office/officeart/2005/8/layout/hList1"/>
    <dgm:cxn modelId="{E30BAB98-3BE7-406D-B41F-B8CCA6E16FE6}" type="presParOf" srcId="{B1FB1E15-7350-4501-B59D-90DE450732E6}" destId="{BD04F899-3181-4BF1-A72D-F1F15120BAA3}" srcOrd="0" destOrd="0" presId="urn:microsoft.com/office/officeart/2005/8/layout/hList1"/>
    <dgm:cxn modelId="{6DA6116B-F8DD-47DC-A094-1028C868F402}" type="presParOf" srcId="{B1FB1E15-7350-4501-B59D-90DE450732E6}" destId="{F8A51789-B0DA-4A43-B7C4-BEB664FA44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5CEB-541E-4EE8-BCCF-BF1DA12D67B8}">
      <dsp:nvSpPr>
        <dsp:cNvPr id="0" name=""/>
        <dsp:cNvSpPr/>
      </dsp:nvSpPr>
      <dsp:spPr>
        <a:xfrm rot="16200000">
          <a:off x="202374" y="-202374"/>
          <a:ext cx="1558925" cy="1963674"/>
        </a:xfrm>
        <a:prstGeom prst="round1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br>
            <a:rPr lang="en-US" sz="1800" kern="1200" dirty="0">
              <a:latin typeface="Raleway" pitchFamily="2" charset="0"/>
            </a:rPr>
          </a:br>
          <a:r>
            <a:rPr lang="en-US" sz="1800" kern="1200" dirty="0">
              <a:latin typeface="Raleway" pitchFamily="2" charset="0"/>
            </a:rPr>
            <a:t>Strategic Partnerships</a:t>
          </a:r>
        </a:p>
      </dsp:txBody>
      <dsp:txXfrm rot="5400000">
        <a:off x="0" y="0"/>
        <a:ext cx="1963674" cy="1169193"/>
      </dsp:txXfrm>
    </dsp:sp>
    <dsp:sp modelId="{8050A18C-1DF7-4A0A-A556-DE9BC748C61E}">
      <dsp:nvSpPr>
        <dsp:cNvPr id="0" name=""/>
        <dsp:cNvSpPr/>
      </dsp:nvSpPr>
      <dsp:spPr>
        <a:xfrm>
          <a:off x="1963674" y="0"/>
          <a:ext cx="1963674" cy="1558925"/>
        </a:xfrm>
        <a:prstGeom prst="round1Rect">
          <a:avLst/>
        </a:prstGeom>
        <a:solidFill>
          <a:schemeClr val="accent1">
            <a:shade val="80000"/>
            <a:hueOff val="168459"/>
            <a:satOff val="-28371"/>
            <a:lumOff val="140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dirty="0">
              <a:latin typeface="Raleway" pitchFamily="2" charset="0"/>
            </a:rPr>
            <a:t>Veterinary Public Health and Preventive Medicine Residency Program</a:t>
          </a:r>
        </a:p>
      </dsp:txBody>
      <dsp:txXfrm>
        <a:off x="1963674" y="0"/>
        <a:ext cx="1963674" cy="1169193"/>
      </dsp:txXfrm>
    </dsp:sp>
    <dsp:sp modelId="{461D02F9-50CB-48CB-B202-BC944FB358E7}">
      <dsp:nvSpPr>
        <dsp:cNvPr id="0" name=""/>
        <dsp:cNvSpPr/>
      </dsp:nvSpPr>
      <dsp:spPr>
        <a:xfrm rot="10800000">
          <a:off x="0" y="1558925"/>
          <a:ext cx="1963674" cy="1558925"/>
        </a:xfrm>
        <a:prstGeom prst="round1Rect">
          <a:avLst/>
        </a:prstGeom>
        <a:solidFill>
          <a:schemeClr val="accent1">
            <a:shade val="80000"/>
            <a:hueOff val="336918"/>
            <a:satOff val="-56743"/>
            <a:lumOff val="281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Raleway" pitchFamily="2" charset="0"/>
            </a:rPr>
            <a:t>Data Analysis</a:t>
          </a:r>
        </a:p>
        <a:p>
          <a:pPr marL="0" lvl="0" indent="0" algn="ctr" defTabSz="800100">
            <a:lnSpc>
              <a:spcPct val="90000"/>
            </a:lnSpc>
            <a:spcBef>
              <a:spcPct val="0"/>
            </a:spcBef>
            <a:spcAft>
              <a:spcPct val="35000"/>
            </a:spcAft>
            <a:buNone/>
          </a:pPr>
          <a:endParaRPr lang="en-US" sz="1400" kern="1200" dirty="0">
            <a:latin typeface="Raleway" pitchFamily="2" charset="0"/>
          </a:endParaRPr>
        </a:p>
      </dsp:txBody>
      <dsp:txXfrm rot="10800000">
        <a:off x="0" y="1948656"/>
        <a:ext cx="1963674" cy="1169193"/>
      </dsp:txXfrm>
    </dsp:sp>
    <dsp:sp modelId="{AE1C4B7C-61C4-4931-A2FF-26A3973AF4E6}">
      <dsp:nvSpPr>
        <dsp:cNvPr id="0" name=""/>
        <dsp:cNvSpPr/>
      </dsp:nvSpPr>
      <dsp:spPr>
        <a:xfrm rot="5400000">
          <a:off x="2166048" y="1356550"/>
          <a:ext cx="1558925" cy="1963674"/>
        </a:xfrm>
        <a:prstGeom prst="round1Rect">
          <a:avLst/>
        </a:prstGeom>
        <a:solidFill>
          <a:schemeClr val="accent1">
            <a:shade val="80000"/>
            <a:hueOff val="505377"/>
            <a:satOff val="-85114"/>
            <a:lumOff val="422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Raleway" pitchFamily="2" charset="0"/>
            </a:rPr>
            <a:t>Education and Outreach</a:t>
          </a:r>
        </a:p>
        <a:p>
          <a:pPr marL="0" lvl="0" indent="0" algn="ctr" defTabSz="800100">
            <a:lnSpc>
              <a:spcPct val="90000"/>
            </a:lnSpc>
            <a:spcBef>
              <a:spcPct val="0"/>
            </a:spcBef>
            <a:spcAft>
              <a:spcPct val="35000"/>
            </a:spcAft>
            <a:buNone/>
          </a:pPr>
          <a:endParaRPr lang="en-US" sz="1400" kern="1200" dirty="0">
            <a:latin typeface="Raleway" pitchFamily="2" charset="0"/>
          </a:endParaRPr>
        </a:p>
      </dsp:txBody>
      <dsp:txXfrm rot="-5400000">
        <a:off x="1963674" y="1948656"/>
        <a:ext cx="1963674" cy="1169193"/>
      </dsp:txXfrm>
    </dsp:sp>
    <dsp:sp modelId="{40BF1085-B9DC-4261-817B-F50B54E050A1}">
      <dsp:nvSpPr>
        <dsp:cNvPr id="0" name=""/>
        <dsp:cNvSpPr/>
      </dsp:nvSpPr>
      <dsp:spPr>
        <a:xfrm>
          <a:off x="1257299" y="1169193"/>
          <a:ext cx="1412749" cy="779462"/>
        </a:xfrm>
        <a:prstGeom prst="roundRect">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solidFill>
              <a:latin typeface="Raleway" pitchFamily="2" charset="0"/>
            </a:rPr>
            <a:t>CAHFS</a:t>
          </a:r>
          <a:endParaRPr lang="en-US" sz="1700" b="1" kern="1200" dirty="0">
            <a:solidFill>
              <a:schemeClr val="bg2"/>
            </a:solidFill>
            <a:latin typeface="Raleway" pitchFamily="2" charset="0"/>
          </a:endParaRPr>
        </a:p>
      </dsp:txBody>
      <dsp:txXfrm>
        <a:off x="1295349" y="1207243"/>
        <a:ext cx="1336649" cy="703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E6894-9752-4ADF-82CD-8CD300AAC04D}">
      <dsp:nvSpPr>
        <dsp:cNvPr id="0" name=""/>
        <dsp:cNvSpPr/>
      </dsp:nvSpPr>
      <dsp:spPr>
        <a:xfrm>
          <a:off x="2402" y="87629"/>
          <a:ext cx="2342559"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African Swine Fever</a:t>
          </a:r>
          <a:endParaRPr lang="en-US" sz="1600" b="1"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sp:txBody>
      <dsp:txXfrm>
        <a:off x="2402" y="87629"/>
        <a:ext cx="2342559" cy="460800"/>
      </dsp:txXfrm>
    </dsp:sp>
    <dsp:sp modelId="{162E3A0A-A441-4F65-9468-9FCD7D6A9805}">
      <dsp:nvSpPr>
        <dsp:cNvPr id="0" name=""/>
        <dsp:cNvSpPr/>
      </dsp:nvSpPr>
      <dsp:spPr>
        <a:xfrm>
          <a:off x="2402" y="548430"/>
          <a:ext cx="2342559" cy="1625040"/>
        </a:xfrm>
        <a:prstGeom prst="rect">
          <a:avLst/>
        </a:prstGeom>
        <a:solidFill>
          <a:schemeClr val="accent1">
            <a:tint val="40000"/>
            <a:hueOff val="0"/>
            <a:satOff val="0"/>
            <a:lumOff val="0"/>
          </a:schemeClr>
        </a:solidFill>
        <a:ln w="254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softEdge rad="0"/>
        </a:effectLst>
        <a:scene3d>
          <a:camera prst="orthographicFront"/>
          <a:lightRig rig="threePt" dir="t"/>
        </a:scene3d>
        <a:sp3d prstMaterial="softEdge"/>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Dominican Republic</a:t>
          </a:r>
          <a:endParaRPr lang="en-US" sz="1600" b="0" kern="120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a:p>
          <a:pPr marL="171450" lvl="1" indent="-171450" algn="l" defTabSz="711200">
            <a:lnSpc>
              <a:spcPct val="90000"/>
            </a:lnSpc>
            <a:spcBef>
              <a:spcPct val="0"/>
            </a:spcBef>
            <a:spcAft>
              <a:spcPct val="15000"/>
            </a:spcAft>
            <a:buChar char="•"/>
          </a:pPr>
          <a:r>
            <a:rPr lang="en-US" sz="1600" b="0" i="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Philippines </a:t>
          </a:r>
          <a:endParaRPr lang="en-US" sz="1600" b="0" kern="120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a:p>
          <a:pPr marL="171450" lvl="1" indent="-171450" algn="l" defTabSz="711200">
            <a:lnSpc>
              <a:spcPct val="90000"/>
            </a:lnSpc>
            <a:spcBef>
              <a:spcPct val="0"/>
            </a:spcBef>
            <a:spcAft>
              <a:spcPct val="15000"/>
            </a:spcAft>
            <a:buChar char="•"/>
          </a:pPr>
          <a:r>
            <a:rPr lang="en-US" sz="1600" b="0" i="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Vietnam</a:t>
          </a:r>
          <a:endParaRPr lang="en-US" sz="1600" b="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a:p>
          <a:pPr marL="171450" lvl="1" indent="-171450" algn="l" defTabSz="711200">
            <a:lnSpc>
              <a:spcPct val="90000"/>
            </a:lnSpc>
            <a:spcBef>
              <a:spcPct val="0"/>
            </a:spcBef>
            <a:spcAft>
              <a:spcPct val="15000"/>
            </a:spcAft>
            <a:buChar char="•"/>
          </a:pPr>
          <a:r>
            <a:rPr lang="en-US" sz="1600" b="0" i="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Caribbean </a:t>
          </a:r>
          <a:endParaRPr lang="en-US" sz="1600" b="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endParaRPr>
        </a:p>
        <a:p>
          <a:pPr marL="171450" lvl="1" indent="-171450" algn="l" defTabSz="711200">
            <a:lnSpc>
              <a:spcPct val="90000"/>
            </a:lnSpc>
            <a:spcBef>
              <a:spcPct val="0"/>
            </a:spcBef>
            <a:spcAft>
              <a:spcPct val="15000"/>
            </a:spcAft>
            <a:buChar char="•"/>
          </a:pPr>
          <a:r>
            <a:rPr lang="en-US" sz="1600" b="0" i="0" kern="1200" cap="none" spc="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United States</a:t>
          </a:r>
          <a:endParaRPr lang="en-US" sz="16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402" y="548430"/>
        <a:ext cx="2342559" cy="1625040"/>
      </dsp:txXfrm>
    </dsp:sp>
    <dsp:sp modelId="{57C98F26-9E0A-4814-AC73-43127A457DC6}">
      <dsp:nvSpPr>
        <dsp:cNvPr id="0" name=""/>
        <dsp:cNvSpPr/>
      </dsp:nvSpPr>
      <dsp:spPr>
        <a:xfrm>
          <a:off x="2672920" y="87629"/>
          <a:ext cx="2342559"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Avian Influenza</a:t>
          </a:r>
          <a:endParaRPr lang="en-US" sz="1600" b="1"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sp:txBody>
      <dsp:txXfrm>
        <a:off x="2672920" y="87629"/>
        <a:ext cx="2342559" cy="460800"/>
      </dsp:txXfrm>
    </dsp:sp>
    <dsp:sp modelId="{8790A55D-1440-432D-A1E0-B100093B6238}">
      <dsp:nvSpPr>
        <dsp:cNvPr id="0" name=""/>
        <dsp:cNvSpPr/>
      </dsp:nvSpPr>
      <dsp:spPr>
        <a:xfrm>
          <a:off x="2672920" y="548430"/>
          <a:ext cx="2342559" cy="1625040"/>
        </a:xfrm>
        <a:prstGeom prst="rect">
          <a:avLst/>
        </a:prstGeom>
        <a:solidFill>
          <a:schemeClr val="accent1">
            <a:tint val="40000"/>
            <a:hueOff val="0"/>
            <a:satOff val="0"/>
            <a:lumOff val="0"/>
          </a:schemeClr>
        </a:solidFill>
        <a:ln w="254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softEdge rad="0"/>
        </a:effectLst>
        <a:scene3d>
          <a:camera prst="orthographicFront"/>
          <a:lightRig rig="threePt" dir="t"/>
        </a:scene3d>
        <a:sp3d prstMaterial="softEdge"/>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cap="none" spc="0" dirty="0" err="1">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Dashfluboard</a:t>
          </a:r>
          <a:endParaRPr lang="en-US" sz="16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672920" y="548430"/>
        <a:ext cx="2342559" cy="1625040"/>
      </dsp:txXfrm>
    </dsp:sp>
    <dsp:sp modelId="{BD04F899-3181-4BF1-A72D-F1F15120BAA3}">
      <dsp:nvSpPr>
        <dsp:cNvPr id="0" name=""/>
        <dsp:cNvSpPr/>
      </dsp:nvSpPr>
      <dsp:spPr>
        <a:xfrm>
          <a:off x="5343438" y="87629"/>
          <a:ext cx="2342559"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i="0"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Others</a:t>
          </a:r>
          <a:endParaRPr lang="en-US" sz="1600" b="1" kern="1200" dirty="0">
            <a:effectLst>
              <a:outerShdw blurRad="50800" dist="3810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dsp:txBody>
      <dsp:txXfrm>
        <a:off x="5343438" y="87629"/>
        <a:ext cx="2342559" cy="460800"/>
      </dsp:txXfrm>
    </dsp:sp>
    <dsp:sp modelId="{F8A51789-B0DA-4A43-B7C4-BEB664FA4467}">
      <dsp:nvSpPr>
        <dsp:cNvPr id="0" name=""/>
        <dsp:cNvSpPr/>
      </dsp:nvSpPr>
      <dsp:spPr>
        <a:xfrm>
          <a:off x="5343438" y="548430"/>
          <a:ext cx="2342559" cy="1625040"/>
        </a:xfrm>
        <a:prstGeom prst="rect">
          <a:avLst/>
        </a:prstGeom>
        <a:solidFill>
          <a:schemeClr val="accent1">
            <a:tint val="40000"/>
            <a:hueOff val="0"/>
            <a:satOff val="0"/>
            <a:lumOff val="0"/>
          </a:schemeClr>
        </a:solidFill>
        <a:ln w="25400" cap="flat" cmpd="sng" algn="ctr">
          <a:solidFill>
            <a:schemeClr val="accent1">
              <a:alpha val="90000"/>
              <a:tint val="40000"/>
              <a:hueOff val="0"/>
              <a:satOff val="0"/>
              <a:lumOff val="0"/>
              <a:alphaOff val="0"/>
            </a:schemeClr>
          </a:solidFill>
          <a:prstDash val="solid"/>
        </a:ln>
        <a:effectLst>
          <a:outerShdw blurRad="50800" dist="38100" dir="2700000" algn="tl" rotWithShape="0">
            <a:prstClr val="black">
              <a:alpha val="40000"/>
            </a:prstClr>
          </a:outerShdw>
          <a:softEdge rad="0"/>
        </a:effectLst>
        <a:scene3d>
          <a:camera prst="orthographicFront"/>
          <a:lightRig rig="threePt" dir="t"/>
        </a:scene3d>
        <a:sp3d prstMaterial="softEdge"/>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kern="120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Foot-and-mouth disease</a:t>
          </a:r>
        </a:p>
        <a:p>
          <a:pPr marL="114300" lvl="1" indent="-114300" algn="l" defTabSz="533400">
            <a:lnSpc>
              <a:spcPct val="90000"/>
            </a:lnSpc>
            <a:spcBef>
              <a:spcPct val="0"/>
            </a:spcBef>
            <a:spcAft>
              <a:spcPct val="15000"/>
            </a:spcAft>
            <a:buChar char="•"/>
          </a:pPr>
          <a:r>
            <a:rPr lang="en-US" sz="1200" b="0" kern="120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Japanese encephalitis virus</a:t>
          </a:r>
        </a:p>
        <a:p>
          <a:pPr marL="114300" lvl="1" indent="-114300" algn="l" defTabSz="533400">
            <a:lnSpc>
              <a:spcPct val="90000"/>
            </a:lnSpc>
            <a:spcBef>
              <a:spcPct val="0"/>
            </a:spcBef>
            <a:spcAft>
              <a:spcPct val="15000"/>
            </a:spcAft>
            <a:buChar char="•"/>
          </a:pPr>
          <a:r>
            <a:rPr lang="en-US" sz="1200" b="0" kern="1200" cap="none" spc="0" dirty="0">
              <a:ln w="0"/>
              <a:solidFill>
                <a:schemeClr val="accent1"/>
              </a:solidFill>
              <a:effectLst>
                <a:outerShdw blurRad="38100" dist="25400" dir="5400000" algn="ctr" rotWithShape="0">
                  <a:srgbClr val="6E747A">
                    <a:alpha val="43000"/>
                  </a:srgbClr>
                </a:outerShdw>
              </a:effectLst>
              <a:latin typeface="Open Sans" panose="020B0606030504020204" pitchFamily="34" charset="0"/>
              <a:ea typeface="Open Sans" panose="020B0606030504020204" pitchFamily="34" charset="0"/>
              <a:cs typeface="Open Sans" panose="020B0606030504020204" pitchFamily="34" charset="0"/>
            </a:rPr>
            <a:t>Vesicular stomatitis virus</a:t>
          </a:r>
        </a:p>
      </dsp:txBody>
      <dsp:txXfrm>
        <a:off x="5343438" y="548430"/>
        <a:ext cx="2342559" cy="162504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a1a4f733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a1a4f733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493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35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Point-of-care test evaluation (Multiple countries)</a:t>
            </a:r>
          </a:p>
          <a:p>
            <a:r>
              <a:rPr lang="en-US" sz="1100" b="0" i="0" u="sng" strike="noStrike" cap="none"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Caribbean:</a:t>
            </a:r>
            <a:r>
              <a:rPr lang="en-US" sz="1100" b="0" i="0" u="none" strike="noStrike" cap="none"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 Vulnerability and risk assessment, research needs assessment  </a:t>
            </a:r>
          </a:p>
          <a:p>
            <a:r>
              <a:rPr lang="en-US" sz="1100" b="0" i="0" u="sng"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Vietnam and Philippines:</a:t>
            </a:r>
            <a:r>
              <a:rPr lang="en-US" sz="1100" b="0" i="0" u="none"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 Epidemiology and surveillance</a:t>
            </a:r>
          </a:p>
          <a:p>
            <a:r>
              <a:rPr lang="en-US" sz="1100" b="0" i="0" u="sng"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DR:</a:t>
            </a:r>
            <a:r>
              <a:rPr lang="en-US" sz="1100" b="0" i="0" u="none"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 Control plan, veterinary accreditation, impact assessments (economic, mental health), transmission modeling, </a:t>
            </a:r>
            <a:r>
              <a:rPr lang="en-US" sz="1100" b="1" i="0" u="none"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feed???</a:t>
            </a:r>
          </a:p>
          <a:p>
            <a:r>
              <a:rPr lang="en-US" sz="1100" b="0" i="0" u="sng"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US:</a:t>
            </a:r>
            <a:r>
              <a:rPr lang="en-US" sz="1100" b="0" i="0" u="none" strike="noStrike" cap="none" baseline="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rPr>
              <a:t> Surveillance, early detection, and sick pig program, risk assessment</a:t>
            </a:r>
            <a:endParaRPr lang="en-US" sz="1100" b="0" i="0" u="none" strike="noStrike" cap="none"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Arial"/>
            </a:endParaRPr>
          </a:p>
          <a:p>
            <a:endParaRPr lang="en-US" dirty="0"/>
          </a:p>
        </p:txBody>
      </p:sp>
    </p:spTree>
    <p:extLst>
      <p:ext uri="{BB962C8B-B14F-4D97-AF65-F5344CB8AC3E}">
        <p14:creationId xmlns:p14="http://schemas.microsoft.com/office/powerpoint/2010/main" val="200074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sz="1300" dirty="0"/>
              <a:t>But as we have see, Canada and the USA reported cases throughout the months of May, June, and July,…</a:t>
            </a:r>
          </a:p>
          <a:p>
            <a:r>
              <a:rPr lang="en-US" sz="1300" dirty="0"/>
              <a:t>..so in September, when  the time of the migration of birds started</a:t>
            </a:r>
          </a:p>
          <a:p>
            <a:r>
              <a:rPr lang="en-US" sz="1300" dirty="0"/>
              <a:t>Born out of understanding and being aware of notifications in new areas</a:t>
            </a:r>
          </a:p>
          <a:p>
            <a:r>
              <a:rPr lang="en-US" sz="1400" b="0" i="0" kern="1200" dirty="0">
                <a:solidFill>
                  <a:schemeClr val="tx1"/>
                </a:solidFill>
                <a:effectLst/>
                <a:latin typeface="+mn-lt"/>
                <a:ea typeface="+mn-ea"/>
                <a:cs typeface="+mn-cs"/>
              </a:rPr>
              <a:t>there's less information available on wild birds. </a:t>
            </a:r>
          </a:p>
          <a:p>
            <a:r>
              <a:rPr lang="en-US" sz="1400" b="0" i="0" kern="1200" dirty="0">
                <a:solidFill>
                  <a:schemeClr val="tx1"/>
                </a:solidFill>
                <a:effectLst/>
                <a:latin typeface="+mn-lt"/>
                <a:ea typeface="+mn-ea"/>
                <a:cs typeface="+mn-cs"/>
              </a:rPr>
              <a:t>So, how can we bridge this gap?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terms of tools we used spatial epidemiology to developed tools that allow us to monitoring outbreaks an wild birds movements at real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help address the challenge of monitoring the disease in  wild birds, which is critical for understanding dynamics focus surveillance controlling focus and reduce consequences of the spread of avian influenza</a:t>
            </a:r>
            <a:br>
              <a:rPr lang="en-US" sz="1300" dirty="0"/>
            </a:br>
            <a:endParaRPr lang="es-ES" dirty="0"/>
          </a:p>
        </p:txBody>
      </p:sp>
      <p:sp>
        <p:nvSpPr>
          <p:cNvPr id="4" name="Marcador de número de diapositiva 3"/>
          <p:cNvSpPr>
            <a:spLocks noGrp="1"/>
          </p:cNvSpPr>
          <p:nvPr>
            <p:ph type="sldNum" sz="quarter" idx="10"/>
          </p:nvPr>
        </p:nvSpPr>
        <p:spPr/>
        <p:txBody>
          <a:bodyPr/>
          <a:lstStyle/>
          <a:p>
            <a:fld id="{01EBD74D-259E-4B7B-A0BB-769B985BA6D1}" type="slidenum">
              <a:rPr lang="es-ES" smtClean="0"/>
              <a:t>11</a:t>
            </a:fld>
            <a:endParaRPr lang="es-ES"/>
          </a:p>
        </p:txBody>
      </p:sp>
    </p:spTree>
    <p:extLst>
      <p:ext uri="{BB962C8B-B14F-4D97-AF65-F5344CB8AC3E}">
        <p14:creationId xmlns:p14="http://schemas.microsoft.com/office/powerpoint/2010/main" val="72387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GB" sz="1400" kern="1200" dirty="0">
                <a:solidFill>
                  <a:schemeClr val="tx1"/>
                </a:solidFill>
                <a:effectLst/>
                <a:latin typeface="+mn-lt"/>
                <a:ea typeface="+mn-ea"/>
                <a:cs typeface="+mn-cs"/>
              </a:rPr>
              <a:t>We have developed two tools at real time: </a:t>
            </a:r>
          </a:p>
          <a:p>
            <a:r>
              <a:rPr lang="en-GB" sz="1400" kern="1200" dirty="0">
                <a:solidFill>
                  <a:schemeClr val="tx1"/>
                </a:solidFill>
                <a:effectLst/>
                <a:latin typeface="+mn-lt"/>
                <a:ea typeface="+mn-ea"/>
                <a:cs typeface="+mn-cs"/>
              </a:rPr>
              <a:t>one for Spain, </a:t>
            </a:r>
            <a:r>
              <a:rPr lang="en-GB" sz="1400" kern="1200" dirty="0" err="1">
                <a:solidFill>
                  <a:schemeClr val="tx1"/>
                </a:solidFill>
                <a:effectLst/>
                <a:latin typeface="+mn-lt"/>
                <a:ea typeface="+mn-ea"/>
                <a:cs typeface="+mn-cs"/>
              </a:rPr>
              <a:t>DiFLUsion</a:t>
            </a:r>
            <a:r>
              <a:rPr lang="en-GB" sz="1400" kern="1200" dirty="0">
                <a:solidFill>
                  <a:schemeClr val="tx1"/>
                </a:solidFill>
                <a:effectLst/>
                <a:latin typeface="+mn-lt"/>
                <a:ea typeface="+mn-ea"/>
                <a:cs typeface="+mn-cs"/>
              </a:rPr>
              <a:t>, a tool we designed and funded by the Ministry of Agriculture as an alert system for the introduction of highly pathogenic avian influenza into Spain, </a:t>
            </a:r>
          </a:p>
          <a:p>
            <a:r>
              <a:rPr lang="en-GB" sz="1400" kern="1200" dirty="0">
                <a:solidFill>
                  <a:schemeClr val="tx1"/>
                </a:solidFill>
                <a:effectLst/>
                <a:latin typeface="+mn-lt"/>
                <a:ea typeface="+mn-ea"/>
                <a:cs typeface="+mn-cs"/>
              </a:rPr>
              <a:t>and another, </a:t>
            </a:r>
            <a:r>
              <a:rPr lang="en-GB" sz="1400" kern="1200" dirty="0" err="1">
                <a:solidFill>
                  <a:schemeClr val="tx1"/>
                </a:solidFill>
                <a:effectLst/>
                <a:latin typeface="+mn-lt"/>
                <a:ea typeface="+mn-ea"/>
                <a:cs typeface="+mn-cs"/>
              </a:rPr>
              <a:t>DashFLUboard</a:t>
            </a:r>
            <a:r>
              <a:rPr lang="en-GB" sz="1400" kern="1200" dirty="0">
                <a:solidFill>
                  <a:schemeClr val="tx1"/>
                </a:solidFill>
                <a:effectLst/>
                <a:latin typeface="+mn-lt"/>
                <a:ea typeface="+mn-ea"/>
                <a:cs typeface="+mn-cs"/>
              </a:rPr>
              <a:t>, an exploratory tool for tracking the origins and outbreaks of avian flu in the Americas and in Europe . </a:t>
            </a:r>
          </a:p>
          <a:p>
            <a:endParaRPr lang="en-GB" sz="1400" kern="1200" dirty="0">
              <a:solidFill>
                <a:schemeClr val="tx1"/>
              </a:solidFill>
              <a:effectLst/>
              <a:latin typeface="+mn-lt"/>
              <a:ea typeface="+mn-ea"/>
              <a:cs typeface="+mn-cs"/>
            </a:endParaRPr>
          </a:p>
          <a:p>
            <a:pPr defTabSz="990752">
              <a:defRPr/>
            </a:pPr>
            <a:r>
              <a:rPr lang="en-GB" sz="1400" b="1" dirty="0"/>
              <a:t>Both tools The alert system created in Spain, called </a:t>
            </a:r>
            <a:r>
              <a:rPr lang="en-GB" sz="1400" b="1" dirty="0" err="1"/>
              <a:t>DlFLUsion</a:t>
            </a:r>
            <a:r>
              <a:rPr lang="en-GB" sz="1400" b="1" dirty="0"/>
              <a:t>, and the dashboard for North America  share many similarities, </a:t>
            </a:r>
          </a:p>
          <a:p>
            <a:pPr defTabSz="990752">
              <a:defRPr/>
            </a:pPr>
            <a:r>
              <a:rPr lang="en-GB" sz="1400" b="1" dirty="0"/>
              <a:t>Both monitoring </a:t>
            </a:r>
            <a:r>
              <a:rPr lang="en-GB" sz="1400" b="1" dirty="0" err="1"/>
              <a:t>outbreks</a:t>
            </a:r>
            <a:r>
              <a:rPr lang="en-GB" sz="1400" b="1" dirty="0"/>
              <a:t> and wild </a:t>
            </a:r>
            <a:r>
              <a:rPr lang="en-GB" sz="1400" b="1" dirty="0" err="1"/>
              <a:t>bir</a:t>
            </a:r>
            <a:r>
              <a:rPr lang="en-GB" sz="1400" b="1" dirty="0"/>
              <a:t> movements.</a:t>
            </a:r>
            <a:r>
              <a:rPr lang="en-GB" sz="1400" dirty="0"/>
              <a:t> </a:t>
            </a:r>
            <a:endParaRPr lang="es-ES" sz="1400" dirty="0"/>
          </a:p>
          <a:p>
            <a:pPr marL="158750" indent="0" defTabSz="1218815">
              <a:buNone/>
              <a:defRPr/>
            </a:pPr>
            <a:endParaRPr lang="en-US" sz="1400" b="1" cap="all" dirty="0">
              <a:solidFill>
                <a:srgbClr val="FF0000"/>
              </a:solidFill>
              <a:latin typeface="Arial" panose="020B0604020202020204" pitchFamily="34" charset="0"/>
              <a:cs typeface="Arial" panose="020B0604020202020204" pitchFamily="34" charset="0"/>
            </a:endParaRPr>
          </a:p>
          <a:p>
            <a:pPr marL="158750" indent="0" defTabSz="1218815">
              <a:buNone/>
              <a:defRPr/>
            </a:pPr>
            <a:r>
              <a:rPr lang="en-US" sz="1400" b="1" cap="all" dirty="0">
                <a:solidFill>
                  <a:srgbClr val="FF0000"/>
                </a:solidFill>
                <a:latin typeface="Arial" panose="020B0604020202020204" pitchFamily="34" charset="0"/>
                <a:cs typeface="Arial" panose="020B0604020202020204" pitchFamily="34" charset="0"/>
              </a:rPr>
              <a:t>Inputs: outbreaks from </a:t>
            </a:r>
            <a:r>
              <a:rPr lang="en-US" sz="1400" b="1" cap="all" dirty="0" err="1">
                <a:solidFill>
                  <a:srgbClr val="FF0000"/>
                </a:solidFill>
                <a:latin typeface="Arial" panose="020B0604020202020204" pitchFamily="34" charset="0"/>
                <a:cs typeface="Arial" panose="020B0604020202020204" pitchFamily="34" charset="0"/>
              </a:rPr>
              <a:t>empresi</a:t>
            </a:r>
            <a:r>
              <a:rPr lang="en-US" sz="1400" b="1" cap="all" dirty="0">
                <a:solidFill>
                  <a:srgbClr val="FF0000"/>
                </a:solidFill>
                <a:latin typeface="Arial" panose="020B0604020202020204" pitchFamily="34" charset="0"/>
                <a:cs typeface="Arial" panose="020B0604020202020204" pitchFamily="34" charset="0"/>
              </a:rPr>
              <a:t>, MOVEMENTS OF WATERBIRDS THROUGH </a:t>
            </a:r>
            <a:r>
              <a:rPr lang="en-US" sz="1400" b="1" cap="all" dirty="0" err="1">
                <a:solidFill>
                  <a:srgbClr val="FF0000"/>
                </a:solidFill>
                <a:latin typeface="Arial" panose="020B0604020202020204" pitchFamily="34" charset="0"/>
                <a:cs typeface="Arial" panose="020B0604020202020204" pitchFamily="34" charset="0"/>
              </a:rPr>
              <a:t>usgs</a:t>
            </a:r>
            <a:r>
              <a:rPr lang="en-US" sz="1400" b="1" cap="all" dirty="0">
                <a:solidFill>
                  <a:srgbClr val="FF0000"/>
                </a:solidFill>
                <a:latin typeface="Arial" panose="020B0604020202020204" pitchFamily="34" charset="0"/>
                <a:cs typeface="Arial" panose="020B0604020202020204" pitchFamily="34" charset="0"/>
              </a:rPr>
              <a:t> BIRD BANDING PROGRAM AND OTHERS, SELECT FOR RISK SPECIES, ADD WORLDCLIM TEMP DATA</a:t>
            </a:r>
          </a:p>
          <a:p>
            <a:pPr defTabSz="1218815">
              <a:defRPr/>
            </a:pPr>
            <a:endParaRPr lang="en-US" sz="1400" b="1" cap="all" dirty="0">
              <a:solidFill>
                <a:srgbClr val="FF0000"/>
              </a:solidFill>
              <a:latin typeface="Arial" panose="020B0604020202020204" pitchFamily="34" charset="0"/>
              <a:cs typeface="Arial" panose="020B0604020202020204" pitchFamily="34" charset="0"/>
            </a:endParaRPr>
          </a:p>
          <a:p>
            <a:pPr defTabSz="990752">
              <a:defRPr/>
            </a:pPr>
            <a:endParaRPr lang="es-ES" dirty="0"/>
          </a:p>
        </p:txBody>
      </p:sp>
      <p:sp>
        <p:nvSpPr>
          <p:cNvPr id="4" name="Marcador de número de diapositiva 3"/>
          <p:cNvSpPr>
            <a:spLocks noGrp="1"/>
          </p:cNvSpPr>
          <p:nvPr>
            <p:ph type="sldNum" sz="quarter" idx="10"/>
          </p:nvPr>
        </p:nvSpPr>
        <p:spPr/>
        <p:txBody>
          <a:bodyPr/>
          <a:lstStyle/>
          <a:p>
            <a:fld id="{15B55E85-5F72-414B-B2FC-0908810F4312}"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362261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dirty="0"/>
              <a:t>Move on the dashboard. This is the application interface in the first screen .At the top, we can see a map of the outbreaks. The </a:t>
            </a:r>
            <a:r>
              <a:rPr lang="en-US" dirty="0" err="1"/>
              <a:t>timeslider</a:t>
            </a:r>
            <a:r>
              <a:rPr lang="en-US" dirty="0"/>
              <a:t> at the bottom allows you to select specific time periods by region or species. Graphs on the right interact with the selections and display information about the outbreaks that have been selected. </a:t>
            </a:r>
            <a:r>
              <a:rPr lang="en-US" dirty="0" err="1"/>
              <a:t>Both,the</a:t>
            </a:r>
            <a:r>
              <a:rPr lang="en-US" dirty="0"/>
              <a:t> </a:t>
            </a:r>
            <a:r>
              <a:rPr lang="en-US" dirty="0" err="1"/>
              <a:t>timeslider</a:t>
            </a:r>
            <a:r>
              <a:rPr lang="en-US" dirty="0"/>
              <a:t> or this tool above could be used to make a selection. </a:t>
            </a:r>
          </a:p>
          <a:p>
            <a:endParaRPr lang="en-US" dirty="0"/>
          </a:p>
          <a:p>
            <a:r>
              <a:rPr lang="en-US" dirty="0"/>
              <a:t>In all the displays when we click an outbreak we will see a </a:t>
            </a:r>
            <a:r>
              <a:rPr lang="en-US" dirty="0" err="1"/>
              <a:t>POPup</a:t>
            </a:r>
            <a:r>
              <a:rPr lang="en-US" dirty="0"/>
              <a:t> with outbreak info </a:t>
            </a:r>
          </a:p>
          <a:p>
            <a:endParaRPr lang="es-ES" dirty="0"/>
          </a:p>
          <a:p>
            <a:endParaRPr lang="es-ES" dirty="0"/>
          </a:p>
          <a:p>
            <a:pPr defTabSz="990752">
              <a:defRPr/>
            </a:pPr>
            <a:r>
              <a:rPr lang="en-GB" sz="1100" b="1" dirty="0"/>
              <a:t>The modular scheme of the </a:t>
            </a:r>
            <a:r>
              <a:rPr lang="en-GB" sz="1100" b="1" dirty="0" err="1"/>
              <a:t>DashFLUboard</a:t>
            </a:r>
            <a:r>
              <a:rPr lang="en-GB" sz="1100" b="1" dirty="0"/>
              <a:t> is really similar to the alert system in Spain. The idea is to include the same factors, and explore them together in a dashboard without the model:</a:t>
            </a:r>
          </a:p>
          <a:p>
            <a:pPr defTabSz="990752">
              <a:defRPr/>
            </a:pPr>
            <a:endParaRPr lang="es-ES" sz="1100" dirty="0"/>
          </a:p>
          <a:p>
            <a:pPr lvl="0"/>
            <a:r>
              <a:rPr lang="en-US" sz="1100" b="1" dirty="0"/>
              <a:t>Outbreaks are developing daily  by web scraping to the Empress FAO website. we will change this data source when the woah </a:t>
            </a:r>
            <a:r>
              <a:rPr lang="en-US" sz="1100" b="1" dirty="0" err="1"/>
              <a:t>api</a:t>
            </a:r>
            <a:r>
              <a:rPr lang="en-US" sz="1100" b="1" dirty="0"/>
              <a:t> rest is ready</a:t>
            </a:r>
          </a:p>
          <a:p>
            <a:pPr lvl="0"/>
            <a:r>
              <a:rPr lang="en-US" sz="1100" b="1" dirty="0"/>
              <a:t>Movement data (based on ringing-recovering data) for 118 wild birds risk species  were requested from the Bird Banding Laboratory (BBL) , close to 2 million data/registers. A network movement matrix was developed using ringing and recovery data. To facilitate exploration, the  species were classified into nine taxonomic groups: </a:t>
            </a:r>
          </a:p>
          <a:p>
            <a:pPr lvl="0"/>
            <a:r>
              <a:rPr lang="en-US" sz="1100" dirty="0"/>
              <a:t>Selection criteria for risk species was based on species surveillance lists in the USA  and the EU; and a compilation of  wild bird aquatic species affected by HPAI based on OIE-FAO outbreaks notifications (since 2002-2020 ), EFSA data for passive surveillance (2005-2017) and positive wild bird species (H5, H7 or HP) in USA , Canada, and Greenland (2006-2018) </a:t>
            </a:r>
          </a:p>
          <a:p>
            <a:pPr lvl="0"/>
            <a:r>
              <a:rPr lang="en-US" sz="1100" b="1" dirty="0"/>
              <a:t>Monthly mean temperature maps source was </a:t>
            </a:r>
            <a:r>
              <a:rPr lang="en-US" sz="1100" b="1" dirty="0" err="1"/>
              <a:t>WorldClime</a:t>
            </a:r>
            <a:endParaRPr lang="en-US" sz="1100" b="1" dirty="0"/>
          </a:p>
          <a:p>
            <a:endParaRPr lang="es-ES" dirty="0"/>
          </a:p>
        </p:txBody>
      </p:sp>
      <p:sp>
        <p:nvSpPr>
          <p:cNvPr id="4" name="Marcador de número de diapositiva 3"/>
          <p:cNvSpPr>
            <a:spLocks noGrp="1"/>
          </p:cNvSpPr>
          <p:nvPr>
            <p:ph type="sldNum" sz="quarter" idx="10"/>
          </p:nvPr>
        </p:nvSpPr>
        <p:spPr/>
        <p:txBody>
          <a:bodyPr/>
          <a:lstStyle/>
          <a:p>
            <a:fld id="{01EBD74D-259E-4B7B-A0BB-769B985BA6D1}" type="slidenum">
              <a:rPr lang="es-ES" smtClean="0"/>
              <a:t>13</a:t>
            </a:fld>
            <a:endParaRPr lang="es-ES"/>
          </a:p>
        </p:txBody>
      </p:sp>
    </p:spTree>
    <p:extLst>
      <p:ext uri="{BB962C8B-B14F-4D97-AF65-F5344CB8AC3E}">
        <p14:creationId xmlns:p14="http://schemas.microsoft.com/office/powerpoint/2010/main" val="732739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220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942016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0a1a4f733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0a1a4f733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202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790024"/>
        </a:solidFill>
        <a:effectLst/>
      </p:bgPr>
    </p:bg>
    <p:spTree>
      <p:nvGrpSpPr>
        <p:cNvPr id="1" name="Shape 66"/>
        <p:cNvGrpSpPr/>
        <p:nvPr/>
      </p:nvGrpSpPr>
      <p:grpSpPr>
        <a:xfrm>
          <a:off x="0" y="0"/>
          <a:ext cx="0" cy="0"/>
          <a:chOff x="0" y="0"/>
          <a:chExt cx="0" cy="0"/>
        </a:xfrm>
      </p:grpSpPr>
      <p:sp>
        <p:nvSpPr>
          <p:cNvPr id="67" name="Google Shape;67;p8"/>
          <p:cNvSpPr/>
          <p:nvPr/>
        </p:nvSpPr>
        <p:spPr>
          <a:xfrm>
            <a:off x="100" y="4457175"/>
            <a:ext cx="91440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9" name="Google Shape;69;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0" name="Google Shape;70;p8"/>
          <p:cNvPicPr preferRelativeResize="0"/>
          <p:nvPr/>
        </p:nvPicPr>
        <p:blipFill rotWithShape="1">
          <a:blip r:embed="rId2">
            <a:alphaModFix/>
          </a:blip>
          <a:srcRect t="64422"/>
          <a:stretch/>
        </p:blipFill>
        <p:spPr>
          <a:xfrm>
            <a:off x="6555448" y="4689475"/>
            <a:ext cx="2427200" cy="393601"/>
          </a:xfrm>
          <a:prstGeom prst="rect">
            <a:avLst/>
          </a:prstGeom>
          <a:noFill/>
          <a:ln>
            <a:noFill/>
          </a:ln>
        </p:spPr>
      </p:pic>
      <p:pic>
        <p:nvPicPr>
          <p:cNvPr id="71" name="Google Shape;71;p8"/>
          <p:cNvPicPr preferRelativeResize="0"/>
          <p:nvPr/>
        </p:nvPicPr>
        <p:blipFill>
          <a:blip r:embed="rId3">
            <a:alphaModFix/>
          </a:blip>
          <a:stretch>
            <a:fillRect/>
          </a:stretch>
        </p:blipFill>
        <p:spPr>
          <a:xfrm>
            <a:off x="123300" y="4530425"/>
            <a:ext cx="1964376" cy="552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86"/>
        <p:cNvGrpSpPr/>
        <p:nvPr/>
      </p:nvGrpSpPr>
      <p:grpSpPr>
        <a:xfrm>
          <a:off x="0" y="0"/>
          <a:ext cx="0" cy="0"/>
          <a:chOff x="0" y="0"/>
          <a:chExt cx="0" cy="0"/>
        </a:xfrm>
      </p:grpSpPr>
      <p:sp>
        <p:nvSpPr>
          <p:cNvPr id="87" name="Google Shape;87;p17"/>
          <p:cNvSpPr/>
          <p:nvPr/>
        </p:nvSpPr>
        <p:spPr>
          <a:xfrm>
            <a:off x="0" y="0"/>
            <a:ext cx="9144000" cy="351900"/>
          </a:xfrm>
          <a:prstGeom prst="rect">
            <a:avLst/>
          </a:pr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7"/>
          <p:cNvSpPr txBox="1">
            <a:spLocks noGrp="1"/>
          </p:cNvSpPr>
          <p:nvPr>
            <p:ph type="title"/>
          </p:nvPr>
        </p:nvSpPr>
        <p:spPr>
          <a:xfrm>
            <a:off x="346800" y="522200"/>
            <a:ext cx="7688400" cy="5352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Clr>
                <a:schemeClr val="dk2"/>
              </a:buClr>
              <a:buSzPts val="2000"/>
              <a:buFont typeface="Raleway"/>
              <a:buNone/>
              <a:defRPr sz="2300">
                <a:solidFill>
                  <a:schemeClr val="dk2"/>
                </a:solidFill>
                <a:latin typeface="Raleway"/>
                <a:ea typeface="Raleway"/>
                <a:cs typeface="Raleway"/>
                <a:sym typeface="Raleway"/>
              </a:defRPr>
            </a:lvl1pPr>
            <a:lvl2pPr lvl="1" algn="l" rtl="0">
              <a:lnSpc>
                <a:spcPct val="100000"/>
              </a:lnSpc>
              <a:spcBef>
                <a:spcPts val="0"/>
              </a:spcBef>
              <a:spcAft>
                <a:spcPts val="0"/>
              </a:spcAft>
              <a:buClr>
                <a:schemeClr val="dk2"/>
              </a:buClr>
              <a:buSzPts val="2000"/>
              <a:buNone/>
              <a:defRPr sz="2600">
                <a:solidFill>
                  <a:schemeClr val="dk2"/>
                </a:solidFill>
              </a:defRPr>
            </a:lvl2pPr>
            <a:lvl3pPr lvl="2" algn="l" rtl="0">
              <a:lnSpc>
                <a:spcPct val="100000"/>
              </a:lnSpc>
              <a:spcBef>
                <a:spcPts val="0"/>
              </a:spcBef>
              <a:spcAft>
                <a:spcPts val="0"/>
              </a:spcAft>
              <a:buClr>
                <a:schemeClr val="dk2"/>
              </a:buClr>
              <a:buSzPts val="2000"/>
              <a:buNone/>
              <a:defRPr sz="2600">
                <a:solidFill>
                  <a:schemeClr val="dk2"/>
                </a:solidFill>
              </a:defRPr>
            </a:lvl3pPr>
            <a:lvl4pPr lvl="3" algn="l" rtl="0">
              <a:lnSpc>
                <a:spcPct val="100000"/>
              </a:lnSpc>
              <a:spcBef>
                <a:spcPts val="0"/>
              </a:spcBef>
              <a:spcAft>
                <a:spcPts val="0"/>
              </a:spcAft>
              <a:buClr>
                <a:schemeClr val="dk2"/>
              </a:buClr>
              <a:buSzPts val="2000"/>
              <a:buNone/>
              <a:defRPr sz="2600">
                <a:solidFill>
                  <a:schemeClr val="dk2"/>
                </a:solidFill>
              </a:defRPr>
            </a:lvl4pPr>
            <a:lvl5pPr lvl="4" algn="l" rtl="0">
              <a:lnSpc>
                <a:spcPct val="100000"/>
              </a:lnSpc>
              <a:spcBef>
                <a:spcPts val="0"/>
              </a:spcBef>
              <a:spcAft>
                <a:spcPts val="0"/>
              </a:spcAft>
              <a:buClr>
                <a:schemeClr val="dk2"/>
              </a:buClr>
              <a:buSzPts val="2000"/>
              <a:buNone/>
              <a:defRPr sz="2600">
                <a:solidFill>
                  <a:schemeClr val="dk2"/>
                </a:solidFill>
              </a:defRPr>
            </a:lvl5pPr>
            <a:lvl6pPr lvl="5" algn="l" rtl="0">
              <a:lnSpc>
                <a:spcPct val="100000"/>
              </a:lnSpc>
              <a:spcBef>
                <a:spcPts val="0"/>
              </a:spcBef>
              <a:spcAft>
                <a:spcPts val="0"/>
              </a:spcAft>
              <a:buClr>
                <a:schemeClr val="dk2"/>
              </a:buClr>
              <a:buSzPts val="2000"/>
              <a:buNone/>
              <a:defRPr sz="2600">
                <a:solidFill>
                  <a:schemeClr val="dk2"/>
                </a:solidFill>
              </a:defRPr>
            </a:lvl6pPr>
            <a:lvl7pPr lvl="6" algn="l" rtl="0">
              <a:lnSpc>
                <a:spcPct val="100000"/>
              </a:lnSpc>
              <a:spcBef>
                <a:spcPts val="0"/>
              </a:spcBef>
              <a:spcAft>
                <a:spcPts val="0"/>
              </a:spcAft>
              <a:buClr>
                <a:schemeClr val="dk2"/>
              </a:buClr>
              <a:buSzPts val="2000"/>
              <a:buNone/>
              <a:defRPr sz="2600">
                <a:solidFill>
                  <a:schemeClr val="dk2"/>
                </a:solidFill>
              </a:defRPr>
            </a:lvl7pPr>
            <a:lvl8pPr lvl="7" algn="l" rtl="0">
              <a:lnSpc>
                <a:spcPct val="100000"/>
              </a:lnSpc>
              <a:spcBef>
                <a:spcPts val="0"/>
              </a:spcBef>
              <a:spcAft>
                <a:spcPts val="0"/>
              </a:spcAft>
              <a:buClr>
                <a:schemeClr val="dk2"/>
              </a:buClr>
              <a:buSzPts val="2000"/>
              <a:buNone/>
              <a:defRPr sz="2600">
                <a:solidFill>
                  <a:schemeClr val="dk2"/>
                </a:solidFill>
              </a:defRPr>
            </a:lvl8pPr>
            <a:lvl9pPr lvl="8" algn="l" rtl="0">
              <a:lnSpc>
                <a:spcPct val="100000"/>
              </a:lnSpc>
              <a:spcBef>
                <a:spcPts val="0"/>
              </a:spcBef>
              <a:spcAft>
                <a:spcPts val="0"/>
              </a:spcAft>
              <a:buClr>
                <a:schemeClr val="dk2"/>
              </a:buClr>
              <a:buSzPts val="2000"/>
              <a:buNone/>
              <a:defRPr sz="2600">
                <a:solidFill>
                  <a:schemeClr val="dk2"/>
                </a:solidFill>
              </a:defRPr>
            </a:lvl9pPr>
          </a:lstStyle>
          <a:p>
            <a:endParaRPr/>
          </a:p>
        </p:txBody>
      </p:sp>
      <p:sp>
        <p:nvSpPr>
          <p:cNvPr id="89" name="Google Shape;89;p17"/>
          <p:cNvSpPr txBox="1">
            <a:spLocks noGrp="1"/>
          </p:cNvSpPr>
          <p:nvPr>
            <p:ph type="body" idx="1"/>
          </p:nvPr>
        </p:nvSpPr>
        <p:spPr>
          <a:xfrm>
            <a:off x="345950" y="1628827"/>
            <a:ext cx="7688400" cy="2261100"/>
          </a:xfrm>
          <a:prstGeom prst="rect">
            <a:avLst/>
          </a:prstGeom>
          <a:noFill/>
          <a:ln>
            <a:noFill/>
          </a:ln>
        </p:spPr>
        <p:txBody>
          <a:bodyPr spcFirstLastPara="1" wrap="square" lIns="68575" tIns="68575" rIns="68575" bIns="68575" anchor="t" anchorCtr="0">
            <a:noAutofit/>
          </a:bodyPr>
          <a:lstStyle>
            <a:lvl1pPr marL="457200" lvl="0" indent="-292100" algn="l" rtl="0">
              <a:lnSpc>
                <a:spcPct val="115000"/>
              </a:lnSpc>
              <a:spcBef>
                <a:spcPts val="0"/>
              </a:spcBef>
              <a:spcAft>
                <a:spcPts val="0"/>
              </a:spcAft>
              <a:buSzPts val="1000"/>
              <a:buFont typeface="Open Sans"/>
              <a:buChar char="●"/>
              <a:defRPr>
                <a:latin typeface="Open Sans"/>
                <a:ea typeface="Open Sans"/>
                <a:cs typeface="Open Sans"/>
                <a:sym typeface="Open Sans"/>
              </a:defRPr>
            </a:lvl1pPr>
            <a:lvl2pPr marL="914400" lvl="1"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2pPr>
            <a:lvl3pPr marL="1371600" lvl="2"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3pPr>
            <a:lvl4pPr marL="1828800" lvl="3"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4pPr>
            <a:lvl5pPr marL="2286000" lvl="4"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5pPr>
            <a:lvl6pPr marL="2743200" lvl="5"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6pPr>
            <a:lvl7pPr marL="3200400" lvl="6"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7pPr>
            <a:lvl8pPr marL="3657600" lvl="7" indent="-279400" algn="l" rtl="0">
              <a:lnSpc>
                <a:spcPct val="115000"/>
              </a:lnSpc>
              <a:spcBef>
                <a:spcPts val="1600"/>
              </a:spcBef>
              <a:spcAft>
                <a:spcPts val="0"/>
              </a:spcAft>
              <a:buSzPts val="800"/>
              <a:buFont typeface="Open Sans"/>
              <a:buChar char="○"/>
              <a:defRPr>
                <a:latin typeface="Open Sans"/>
                <a:ea typeface="Open Sans"/>
                <a:cs typeface="Open Sans"/>
                <a:sym typeface="Open Sans"/>
              </a:defRPr>
            </a:lvl8pPr>
            <a:lvl9pPr marL="4114800" lvl="8" indent="-279400" algn="l" rtl="0">
              <a:lnSpc>
                <a:spcPct val="115000"/>
              </a:lnSpc>
              <a:spcBef>
                <a:spcPts val="1600"/>
              </a:spcBef>
              <a:spcAft>
                <a:spcPts val="1600"/>
              </a:spcAft>
              <a:buSzPts val="800"/>
              <a:buFont typeface="Open Sans"/>
              <a:buChar char="■"/>
              <a:defRPr>
                <a:latin typeface="Open Sans"/>
                <a:ea typeface="Open Sans"/>
                <a:cs typeface="Open Sans"/>
                <a:sym typeface="Open Sans"/>
              </a:defRPr>
            </a:lvl9pPr>
          </a:lstStyle>
          <a:p>
            <a:endParaRPr/>
          </a:p>
        </p:txBody>
      </p:sp>
      <p:grpSp>
        <p:nvGrpSpPr>
          <p:cNvPr id="90" name="Google Shape;90;p17"/>
          <p:cNvGrpSpPr/>
          <p:nvPr/>
        </p:nvGrpSpPr>
        <p:grpSpPr>
          <a:xfrm>
            <a:off x="235716" y="4285990"/>
            <a:ext cx="8422884" cy="742907"/>
            <a:chOff x="235716" y="4285990"/>
            <a:chExt cx="8422884" cy="742907"/>
          </a:xfrm>
        </p:grpSpPr>
        <p:cxnSp>
          <p:nvCxnSpPr>
            <p:cNvPr id="91" name="Google Shape;91;p17"/>
            <p:cNvCxnSpPr/>
            <p:nvPr/>
          </p:nvCxnSpPr>
          <p:spPr>
            <a:xfrm>
              <a:off x="485400" y="4285990"/>
              <a:ext cx="8173200" cy="0"/>
            </a:xfrm>
            <a:prstGeom prst="straightConnector1">
              <a:avLst/>
            </a:prstGeom>
            <a:noFill/>
            <a:ln w="9525" cap="flat" cmpd="sng">
              <a:solidFill>
                <a:srgbClr val="999999"/>
              </a:solidFill>
              <a:prstDash val="solid"/>
              <a:round/>
              <a:headEnd type="none" w="sm" len="sm"/>
              <a:tailEnd type="none" w="sm" len="sm"/>
            </a:ln>
          </p:spPr>
        </p:cxnSp>
        <p:pic>
          <p:nvPicPr>
            <p:cNvPr id="92" name="Google Shape;92;p17"/>
            <p:cNvPicPr preferRelativeResize="0"/>
            <p:nvPr/>
          </p:nvPicPr>
          <p:blipFill rotWithShape="1">
            <a:blip r:embed="rId2">
              <a:alphaModFix/>
            </a:blip>
            <a:srcRect/>
            <a:stretch/>
          </p:blipFill>
          <p:spPr>
            <a:xfrm>
              <a:off x="235716" y="4402303"/>
              <a:ext cx="2019630" cy="568195"/>
            </a:xfrm>
            <a:prstGeom prst="rect">
              <a:avLst/>
            </a:prstGeom>
            <a:noFill/>
            <a:ln>
              <a:noFill/>
            </a:ln>
          </p:spPr>
        </p:pic>
        <p:pic>
          <p:nvPicPr>
            <p:cNvPr id="93" name="Google Shape;93;p17"/>
            <p:cNvPicPr preferRelativeResize="0"/>
            <p:nvPr/>
          </p:nvPicPr>
          <p:blipFill rotWithShape="1">
            <a:blip r:embed="rId3">
              <a:alphaModFix/>
            </a:blip>
            <a:srcRect/>
            <a:stretch/>
          </p:blipFill>
          <p:spPr>
            <a:xfrm>
              <a:off x="5367373" y="4456259"/>
              <a:ext cx="1689506" cy="460282"/>
            </a:xfrm>
            <a:prstGeom prst="rect">
              <a:avLst/>
            </a:prstGeom>
            <a:noFill/>
            <a:ln>
              <a:noFill/>
            </a:ln>
          </p:spPr>
        </p:pic>
        <p:pic>
          <p:nvPicPr>
            <p:cNvPr id="94" name="Google Shape;94;p17"/>
            <p:cNvPicPr preferRelativeResize="0"/>
            <p:nvPr/>
          </p:nvPicPr>
          <p:blipFill rotWithShape="1">
            <a:blip r:embed="rId4">
              <a:alphaModFix/>
            </a:blip>
            <a:srcRect/>
            <a:stretch/>
          </p:blipFill>
          <p:spPr>
            <a:xfrm>
              <a:off x="7186510" y="4412921"/>
              <a:ext cx="1453273" cy="615976"/>
            </a:xfrm>
            <a:prstGeom prst="rect">
              <a:avLst/>
            </a:prstGeom>
            <a:noFill/>
            <a:ln>
              <a:noFill/>
            </a:ln>
          </p:spPr>
        </p:pic>
      </p:grpSp>
    </p:spTree>
    <p:extLst>
      <p:ext uri="{BB962C8B-B14F-4D97-AF65-F5344CB8AC3E}">
        <p14:creationId xmlns:p14="http://schemas.microsoft.com/office/powerpoint/2010/main" val="219840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681DFAF-4479-428E-8695-D2038520702B}"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6E403A1-332D-42C6-A7F6-60FF27B61043}" type="slidenum">
              <a:rPr lang="es-ES" smtClean="0"/>
              <a:t>‹#›</a:t>
            </a:fld>
            <a:endParaRPr lang="es-ES"/>
          </a:p>
        </p:txBody>
      </p:sp>
    </p:spTree>
    <p:extLst>
      <p:ext uri="{BB962C8B-B14F-4D97-AF65-F5344CB8AC3E}">
        <p14:creationId xmlns:p14="http://schemas.microsoft.com/office/powerpoint/2010/main" val="405058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IA_IRene">
    <p:spTree>
      <p:nvGrpSpPr>
        <p:cNvPr id="1" name=""/>
        <p:cNvGrpSpPr/>
        <p:nvPr/>
      </p:nvGrpSpPr>
      <p:grpSpPr>
        <a:xfrm>
          <a:off x="0" y="0"/>
          <a:ext cx="0" cy="0"/>
          <a:chOff x="0" y="0"/>
          <a:chExt cx="0" cy="0"/>
        </a:xfrm>
      </p:grpSpPr>
      <p:sp>
        <p:nvSpPr>
          <p:cNvPr id="7" name="CuadroTexto 6"/>
          <p:cNvSpPr txBox="1"/>
          <p:nvPr userDrawn="1"/>
        </p:nvSpPr>
        <p:spPr>
          <a:xfrm>
            <a:off x="204361" y="4241"/>
            <a:ext cx="6453614" cy="507831"/>
          </a:xfrm>
          <a:prstGeom prst="rect">
            <a:avLst/>
          </a:prstGeom>
          <a:noFill/>
        </p:spPr>
        <p:txBody>
          <a:bodyPr wrap="square" rtlCol="0">
            <a:spAutoFit/>
          </a:bodyPr>
          <a:lstStyle/>
          <a:p>
            <a:r>
              <a:rPr lang="es-ES" sz="2700" dirty="0">
                <a:solidFill>
                  <a:prstClr val="white"/>
                </a:solidFill>
                <a:latin typeface="Calibri Light" panose="020F0302020204030204"/>
              </a:rPr>
              <a:t>Título de la diapositiva</a:t>
            </a:r>
          </a:p>
        </p:txBody>
      </p:sp>
      <p:sp>
        <p:nvSpPr>
          <p:cNvPr id="8" name="CuadroTexto 7"/>
          <p:cNvSpPr txBox="1"/>
          <p:nvPr userDrawn="1"/>
        </p:nvSpPr>
        <p:spPr>
          <a:xfrm>
            <a:off x="210325" y="4241"/>
            <a:ext cx="6453614" cy="507831"/>
          </a:xfrm>
          <a:prstGeom prst="rect">
            <a:avLst/>
          </a:prstGeom>
          <a:noFill/>
        </p:spPr>
        <p:txBody>
          <a:bodyPr wrap="square" rtlCol="0">
            <a:spAutoFit/>
          </a:bodyPr>
          <a:lstStyle/>
          <a:p>
            <a:r>
              <a:rPr lang="es-ES" sz="2700" dirty="0">
                <a:solidFill>
                  <a:prstClr val="white"/>
                </a:solidFill>
                <a:latin typeface="Calibri Light" panose="020F0302020204030204"/>
              </a:rPr>
              <a:t>Título de la diapositiva</a:t>
            </a:r>
          </a:p>
        </p:txBody>
      </p:sp>
      <p:sp>
        <p:nvSpPr>
          <p:cNvPr id="9" name="Rectángulo 8"/>
          <p:cNvSpPr/>
          <p:nvPr userDrawn="1"/>
        </p:nvSpPr>
        <p:spPr>
          <a:xfrm>
            <a:off x="5118" y="473327"/>
            <a:ext cx="9138883" cy="1920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0" name="Rectángulo 9"/>
          <p:cNvSpPr/>
          <p:nvPr userDrawn="1"/>
        </p:nvSpPr>
        <p:spPr>
          <a:xfrm>
            <a:off x="-3586" y="478217"/>
            <a:ext cx="179892" cy="187119"/>
          </a:xfrm>
          <a:prstGeom prst="rect">
            <a:avLst/>
          </a:prstGeom>
          <a:solidFill>
            <a:srgbClr val="29A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1" name="Elipse 10"/>
          <p:cNvSpPr/>
          <p:nvPr userDrawn="1"/>
        </p:nvSpPr>
        <p:spPr>
          <a:xfrm rot="1440000">
            <a:off x="83401" y="530238"/>
            <a:ext cx="46667" cy="108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2" name="Rectángulo 11"/>
          <p:cNvSpPr/>
          <p:nvPr userDrawn="1"/>
        </p:nvSpPr>
        <p:spPr>
          <a:xfrm>
            <a:off x="-3264" y="-7195"/>
            <a:ext cx="9147264" cy="4961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prstClr val="white"/>
              </a:solidFill>
            </a:endParaRPr>
          </a:p>
        </p:txBody>
      </p:sp>
      <p:sp>
        <p:nvSpPr>
          <p:cNvPr id="14" name="Elipse 13"/>
          <p:cNvSpPr/>
          <p:nvPr userDrawn="1"/>
        </p:nvSpPr>
        <p:spPr>
          <a:xfrm rot="1440000">
            <a:off x="202087" y="492265"/>
            <a:ext cx="46667" cy="108314"/>
          </a:xfrm>
          <a:prstGeom prst="ellipse">
            <a:avLst/>
          </a:prstGeom>
          <a:solidFill>
            <a:srgbClr val="D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5" name="Rectángulo 14"/>
          <p:cNvSpPr/>
          <p:nvPr userDrawn="1"/>
        </p:nvSpPr>
        <p:spPr>
          <a:xfrm>
            <a:off x="-3264" y="4992629"/>
            <a:ext cx="8493608" cy="15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pic>
        <p:nvPicPr>
          <p:cNvPr id="16" name="Imagen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490344" y="4988642"/>
            <a:ext cx="657225" cy="157608"/>
          </a:xfrm>
          <a:prstGeom prst="rect">
            <a:avLst/>
          </a:prstGeom>
        </p:spPr>
      </p:pic>
      <p:sp>
        <p:nvSpPr>
          <p:cNvPr id="17" name="CuadroTexto 16"/>
          <p:cNvSpPr txBox="1"/>
          <p:nvPr userDrawn="1"/>
        </p:nvSpPr>
        <p:spPr>
          <a:xfrm>
            <a:off x="-33797" y="4966706"/>
            <a:ext cx="6204308" cy="253916"/>
          </a:xfrm>
          <a:prstGeom prst="rect">
            <a:avLst/>
          </a:prstGeom>
          <a:noFill/>
        </p:spPr>
        <p:txBody>
          <a:bodyPr wrap="square" rtlCol="0">
            <a:spAutoFit/>
          </a:bodyPr>
          <a:lstStyle/>
          <a:p>
            <a:r>
              <a:rPr lang="es-ES" sz="900" dirty="0">
                <a:solidFill>
                  <a:prstClr val="black">
                    <a:lumMod val="65000"/>
                    <a:lumOff val="35000"/>
                  </a:prstClr>
                </a:solidFill>
                <a:latin typeface="Calibri Light" panose="020F0302020204030204"/>
              </a:rPr>
              <a:t>Instituto Nacional de Investigación y Tecnología Agraria y </a:t>
            </a:r>
            <a:r>
              <a:rPr lang="es-ES" sz="900" dirty="0">
                <a:solidFill>
                  <a:schemeClr val="accent6">
                    <a:lumMod val="50000"/>
                  </a:schemeClr>
                </a:solidFill>
                <a:latin typeface="Calibri Light" panose="020F0302020204030204"/>
              </a:rPr>
              <a:t>Alimentaria                                     </a:t>
            </a:r>
            <a:r>
              <a:rPr lang="es-ES" sz="1050" b="1" i="1" dirty="0">
                <a:solidFill>
                  <a:schemeClr val="accent6">
                    <a:lumMod val="50000"/>
                  </a:schemeClr>
                </a:solidFill>
                <a:latin typeface="Calibri Light" panose="020F0302020204030204"/>
              </a:rPr>
              <a:t>Irene Iglesias      iglesias@inia.es</a:t>
            </a:r>
            <a:endParaRPr lang="es-ES" sz="900" b="1" i="1" dirty="0">
              <a:solidFill>
                <a:schemeClr val="accent6">
                  <a:lumMod val="50000"/>
                </a:schemeClr>
              </a:solidFill>
              <a:latin typeface="Calibri Light" panose="020F0302020204030204"/>
            </a:endParaRPr>
          </a:p>
        </p:txBody>
      </p:sp>
    </p:spTree>
    <p:extLst>
      <p:ext uri="{BB962C8B-B14F-4D97-AF65-F5344CB8AC3E}">
        <p14:creationId xmlns:p14="http://schemas.microsoft.com/office/powerpoint/2010/main" val="328992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7" name="CuadroTexto 6"/>
          <p:cNvSpPr txBox="1"/>
          <p:nvPr userDrawn="1"/>
        </p:nvSpPr>
        <p:spPr>
          <a:xfrm>
            <a:off x="204361" y="4241"/>
            <a:ext cx="6453614" cy="507831"/>
          </a:xfrm>
          <a:prstGeom prst="rect">
            <a:avLst/>
          </a:prstGeom>
          <a:noFill/>
        </p:spPr>
        <p:txBody>
          <a:bodyPr wrap="square" rtlCol="0">
            <a:spAutoFit/>
          </a:bodyPr>
          <a:lstStyle/>
          <a:p>
            <a:r>
              <a:rPr lang="es-ES" sz="2700" dirty="0">
                <a:solidFill>
                  <a:prstClr val="white"/>
                </a:solidFill>
                <a:latin typeface="Calibri Light" panose="020F0302020204030204"/>
              </a:rPr>
              <a:t>Título de la diapositiva</a:t>
            </a:r>
          </a:p>
        </p:txBody>
      </p:sp>
      <p:sp>
        <p:nvSpPr>
          <p:cNvPr id="8" name="CuadroTexto 7"/>
          <p:cNvSpPr txBox="1"/>
          <p:nvPr userDrawn="1"/>
        </p:nvSpPr>
        <p:spPr>
          <a:xfrm>
            <a:off x="210325" y="4241"/>
            <a:ext cx="6453614" cy="507831"/>
          </a:xfrm>
          <a:prstGeom prst="rect">
            <a:avLst/>
          </a:prstGeom>
          <a:noFill/>
        </p:spPr>
        <p:txBody>
          <a:bodyPr wrap="square" rtlCol="0">
            <a:spAutoFit/>
          </a:bodyPr>
          <a:lstStyle/>
          <a:p>
            <a:r>
              <a:rPr lang="es-ES" sz="2700" dirty="0">
                <a:solidFill>
                  <a:prstClr val="white"/>
                </a:solidFill>
                <a:latin typeface="Calibri Light" panose="020F0302020204030204"/>
              </a:rPr>
              <a:t>Título de la diapositiva</a:t>
            </a:r>
          </a:p>
        </p:txBody>
      </p:sp>
      <p:sp>
        <p:nvSpPr>
          <p:cNvPr id="9" name="Rectángulo 8"/>
          <p:cNvSpPr/>
          <p:nvPr userDrawn="1"/>
        </p:nvSpPr>
        <p:spPr>
          <a:xfrm>
            <a:off x="5118" y="473327"/>
            <a:ext cx="9138883" cy="1920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0" name="Rectángulo 9"/>
          <p:cNvSpPr/>
          <p:nvPr userDrawn="1"/>
        </p:nvSpPr>
        <p:spPr>
          <a:xfrm>
            <a:off x="-3586" y="478217"/>
            <a:ext cx="179892" cy="187119"/>
          </a:xfrm>
          <a:prstGeom prst="rect">
            <a:avLst/>
          </a:prstGeom>
          <a:solidFill>
            <a:srgbClr val="29A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1" name="Elipse 10"/>
          <p:cNvSpPr/>
          <p:nvPr userDrawn="1"/>
        </p:nvSpPr>
        <p:spPr>
          <a:xfrm rot="1440000">
            <a:off x="83401" y="530238"/>
            <a:ext cx="46667" cy="108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2" name="Rectángulo 11"/>
          <p:cNvSpPr/>
          <p:nvPr userDrawn="1"/>
        </p:nvSpPr>
        <p:spPr>
          <a:xfrm>
            <a:off x="-3264" y="-7195"/>
            <a:ext cx="9147264" cy="4961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prstClr val="white"/>
              </a:solidFill>
            </a:endParaRPr>
          </a:p>
        </p:txBody>
      </p:sp>
      <p:sp>
        <p:nvSpPr>
          <p:cNvPr id="14" name="Elipse 13"/>
          <p:cNvSpPr/>
          <p:nvPr userDrawn="1"/>
        </p:nvSpPr>
        <p:spPr>
          <a:xfrm rot="1440000">
            <a:off x="202087" y="492265"/>
            <a:ext cx="46667" cy="108314"/>
          </a:xfrm>
          <a:prstGeom prst="ellipse">
            <a:avLst/>
          </a:prstGeom>
          <a:solidFill>
            <a:srgbClr val="D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sp>
        <p:nvSpPr>
          <p:cNvPr id="15" name="Rectángulo 14"/>
          <p:cNvSpPr/>
          <p:nvPr userDrawn="1"/>
        </p:nvSpPr>
        <p:spPr>
          <a:xfrm>
            <a:off x="-3264" y="4992629"/>
            <a:ext cx="8493608" cy="15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prstClr val="white"/>
              </a:solidFill>
            </a:endParaRPr>
          </a:p>
        </p:txBody>
      </p:sp>
      <p:pic>
        <p:nvPicPr>
          <p:cNvPr id="16" name="Imagen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490344" y="4988642"/>
            <a:ext cx="657225" cy="157608"/>
          </a:xfrm>
          <a:prstGeom prst="rect">
            <a:avLst/>
          </a:prstGeom>
        </p:spPr>
      </p:pic>
      <p:sp>
        <p:nvSpPr>
          <p:cNvPr id="17" name="CuadroTexto 16"/>
          <p:cNvSpPr txBox="1"/>
          <p:nvPr userDrawn="1"/>
        </p:nvSpPr>
        <p:spPr>
          <a:xfrm>
            <a:off x="-33797" y="4966706"/>
            <a:ext cx="6204308" cy="230832"/>
          </a:xfrm>
          <a:prstGeom prst="rect">
            <a:avLst/>
          </a:prstGeom>
          <a:noFill/>
        </p:spPr>
        <p:txBody>
          <a:bodyPr wrap="square" rtlCol="0">
            <a:spAutoFit/>
          </a:bodyPr>
          <a:lstStyle/>
          <a:p>
            <a:r>
              <a:rPr lang="es-ES" sz="900" dirty="0">
                <a:solidFill>
                  <a:prstClr val="black">
                    <a:lumMod val="65000"/>
                    <a:lumOff val="35000"/>
                  </a:prstClr>
                </a:solidFill>
                <a:latin typeface="Calibri Light" panose="020F0302020204030204"/>
              </a:rPr>
              <a:t>Instituto Nacional de Investigación y Tecnología Agraria y Alimentaria </a:t>
            </a:r>
          </a:p>
        </p:txBody>
      </p:sp>
    </p:spTree>
    <p:extLst>
      <p:ext uri="{BB962C8B-B14F-4D97-AF65-F5344CB8AC3E}">
        <p14:creationId xmlns:p14="http://schemas.microsoft.com/office/powerpoint/2010/main" val="42930044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Open Sans"/>
              <a:buChar char="●"/>
              <a:defRPr sz="1300">
                <a:solidFill>
                  <a:schemeClr val="accent1"/>
                </a:solidFill>
                <a:latin typeface="Open Sans"/>
                <a:ea typeface="Open Sans"/>
                <a:cs typeface="Open Sans"/>
                <a:sym typeface="Open Sans"/>
              </a:defRPr>
            </a:lvl1pPr>
            <a:lvl2pPr marL="914400" lvl="1"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marL="1371600" lvl="2"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marL="1828800" lvl="3"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marL="2286000" lvl="4"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marL="2743200" lvl="5"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marL="3200400" lvl="6"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marL="3657600" lvl="7"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marL="4114800" lvl="8" indent="-29845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61" r:id="rId2"/>
    <p:sldLayoutId id="2147483662"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hyperlink" Target="https://umn.maps.arcgis.com/apps/dashboards/ee9607410a9a4f6180821552de3b8f92" TargetMode="Externa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0" name="Google Shape;111;p13"/>
          <p:cNvSpPr txBox="1">
            <a:spLocks/>
          </p:cNvSpPr>
          <p:nvPr/>
        </p:nvSpPr>
        <p:spPr>
          <a:xfrm>
            <a:off x="379228" y="495301"/>
            <a:ext cx="8385543" cy="7229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Raleway"/>
              <a:buNone/>
              <a:defRPr sz="23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9pPr>
          </a:lstStyle>
          <a:p>
            <a:r>
              <a:rPr lang="en-US" sz="2400" b="0" dirty="0">
                <a:solidFill>
                  <a:srgbClr val="1A1A1A"/>
                </a:solidFill>
              </a:rPr>
              <a:t>Center for Animal Health and Food Safety (CAHFS)</a:t>
            </a:r>
          </a:p>
          <a:p>
            <a:r>
              <a:rPr lang="en-US" sz="2400" b="0" dirty="0">
                <a:solidFill>
                  <a:srgbClr val="1A1A1A"/>
                </a:solidFill>
              </a:rPr>
              <a:t>University of Minnesota College of Veterinary Medicine</a:t>
            </a:r>
          </a:p>
        </p:txBody>
      </p:sp>
      <p:sp>
        <p:nvSpPr>
          <p:cNvPr id="11" name="Google Shape;112;p13"/>
          <p:cNvSpPr txBox="1">
            <a:spLocks/>
          </p:cNvSpPr>
          <p:nvPr/>
        </p:nvSpPr>
        <p:spPr>
          <a:xfrm>
            <a:off x="533400" y="2095500"/>
            <a:ext cx="6464300" cy="2190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1"/>
              </a:buClr>
              <a:buSzPts val="1000"/>
              <a:buFont typeface="Open Sans"/>
              <a:buChar char="●"/>
              <a:defRPr sz="1300" b="0" i="0" u="none" strike="noStrike" cap="none">
                <a:solidFill>
                  <a:schemeClr val="accent1"/>
                </a:solidFill>
                <a:latin typeface="Open Sans"/>
                <a:ea typeface="Open Sans"/>
                <a:cs typeface="Open Sans"/>
                <a:sym typeface="Open Sans"/>
              </a:defRPr>
            </a:lvl1pPr>
            <a:lvl2pPr marL="914400" marR="0" lvl="1"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2pPr>
            <a:lvl3pPr marL="1371600" marR="0" lvl="2"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3pPr>
            <a:lvl4pPr marL="1828800" marR="0" lvl="3"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4pPr>
            <a:lvl5pPr marL="2286000" marR="0" lvl="4"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5pPr>
            <a:lvl6pPr marL="2743200" marR="0" lvl="5"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6pPr>
            <a:lvl7pPr marL="3200400" marR="0" lvl="6"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7pPr>
            <a:lvl8pPr marL="3657600" marR="0" lvl="7"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8pPr>
            <a:lvl9pPr marL="4114800" marR="0" lvl="8" indent="-279400" algn="l" rtl="0">
              <a:lnSpc>
                <a:spcPct val="115000"/>
              </a:lnSpc>
              <a:spcBef>
                <a:spcPts val="1600"/>
              </a:spcBef>
              <a:spcAft>
                <a:spcPts val="160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9pPr>
          </a:lstStyle>
          <a:p>
            <a:pPr marL="0" indent="0">
              <a:buNone/>
            </a:pPr>
            <a:r>
              <a:rPr lang="en-US" sz="1600" dirty="0">
                <a:latin typeface="Raleway" pitchFamily="2" charset="0"/>
              </a:rPr>
              <a:t>ARS Geospatial Environmental Epidemiology Workshop, May 2024 </a:t>
            </a:r>
          </a:p>
          <a:p>
            <a:pPr marL="0" indent="0">
              <a:buFont typeface="Open Sans"/>
              <a:buNone/>
            </a:pPr>
            <a:r>
              <a:rPr lang="en-US" sz="1600" dirty="0">
                <a:latin typeface="Raleway" pitchFamily="2" charset="0"/>
              </a:rPr>
              <a:t>Rachel Schambow, DVM, PhD</a:t>
            </a:r>
          </a:p>
          <a:p>
            <a:pPr marL="0" indent="0">
              <a:buFont typeface="Open Sans"/>
              <a:buNone/>
            </a:pPr>
            <a:r>
              <a:rPr lang="en-US" sz="1600" dirty="0">
                <a:latin typeface="Raleway" pitchFamily="2" charset="0"/>
              </a:rPr>
              <a:t>Researcher, CAHFS</a:t>
            </a:r>
          </a:p>
          <a:p>
            <a:pPr marL="0" indent="0">
              <a:buFont typeface="Open Sans"/>
              <a:buNone/>
            </a:pPr>
            <a:endParaRPr lang="en-US" sz="1600" dirty="0">
              <a:latin typeface="Raleway" pitchFamily="2" charset="0"/>
            </a:endParaRPr>
          </a:p>
          <a:p>
            <a:pPr marL="0" indent="0">
              <a:buFont typeface="Open Sans"/>
              <a:buNone/>
            </a:pPr>
            <a:r>
              <a:rPr lang="en-US" sz="1600" dirty="0">
                <a:latin typeface="Raleway" pitchFamily="2" charset="0"/>
              </a:rPr>
              <a:t>Prof. Andres Perez, DVM, PhD</a:t>
            </a:r>
          </a:p>
          <a:p>
            <a:pPr marL="0" indent="0">
              <a:buNone/>
            </a:pPr>
            <a:r>
              <a:rPr lang="en-US" sz="1600" dirty="0">
                <a:latin typeface="Raleway" pitchFamily="2" charset="0"/>
              </a:rPr>
              <a:t>Director, CAHFS</a:t>
            </a:r>
            <a:br>
              <a:rPr lang="en-US" sz="1600" dirty="0">
                <a:latin typeface="Raleway" pitchFamily="2" charset="0"/>
              </a:rPr>
            </a:br>
            <a:r>
              <a:rPr lang="en-US" sz="1600" dirty="0">
                <a:latin typeface="Raleway" pitchFamily="2" charset="0"/>
              </a:rPr>
              <a:t>Endowed Chair of Global Animal Health and Food Security</a:t>
            </a:r>
          </a:p>
        </p:txBody>
      </p:sp>
      <p:sp>
        <p:nvSpPr>
          <p:cNvPr id="2" name="Google Shape;111;p13">
            <a:extLst>
              <a:ext uri="{FF2B5EF4-FFF2-40B4-BE49-F238E27FC236}">
                <a16:creationId xmlns:a16="http://schemas.microsoft.com/office/drawing/2014/main" id="{C9CE15E5-8617-CDB4-B7BE-19FCBDC7AB72}"/>
              </a:ext>
            </a:extLst>
          </p:cNvPr>
          <p:cNvSpPr txBox="1">
            <a:spLocks/>
          </p:cNvSpPr>
          <p:nvPr/>
        </p:nvSpPr>
        <p:spPr>
          <a:xfrm>
            <a:off x="379227" y="1446081"/>
            <a:ext cx="8385543" cy="531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Raleway"/>
              <a:buNone/>
              <a:defRPr sz="23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9pPr>
          </a:lstStyle>
          <a:p>
            <a:r>
              <a:rPr lang="en-US" sz="2400" dirty="0">
                <a:solidFill>
                  <a:srgbClr val="1A1A1A"/>
                </a:solidFill>
              </a:rPr>
              <a:t>Overview of CAHFS Research Projects and Activities</a:t>
            </a:r>
            <a:endParaRPr lang="en-US" sz="2400" dirty="0"/>
          </a:p>
        </p:txBody>
      </p:sp>
    </p:spTree>
    <p:extLst>
      <p:ext uri="{BB962C8B-B14F-4D97-AF65-F5344CB8AC3E}">
        <p14:creationId xmlns:p14="http://schemas.microsoft.com/office/powerpoint/2010/main" val="3664960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909629-5A0B-4868-0B15-E65572C9D602}"/>
              </a:ext>
            </a:extLst>
          </p:cNvPr>
          <p:cNvSpPr>
            <a:spLocks noGrp="1"/>
          </p:cNvSpPr>
          <p:nvPr>
            <p:ph type="body" idx="1"/>
          </p:nvPr>
        </p:nvSpPr>
        <p:spPr>
          <a:xfrm>
            <a:off x="345950" y="1466850"/>
            <a:ext cx="4917037" cy="2423077"/>
          </a:xfrm>
        </p:spPr>
        <p:txBody>
          <a:bodyPr/>
          <a:lstStyle/>
          <a:p>
            <a:r>
              <a:rPr lang="en-US" dirty="0"/>
              <a:t>Cooperative agreement with USDA-CEAH (Cole </a:t>
            </a:r>
            <a:r>
              <a:rPr lang="en-US" dirty="0" err="1"/>
              <a:t>Vanicek</a:t>
            </a:r>
            <a:r>
              <a:rPr lang="en-US" dirty="0"/>
              <a:t>)</a:t>
            </a:r>
          </a:p>
          <a:p>
            <a:endParaRPr lang="en-US" dirty="0"/>
          </a:p>
          <a:p>
            <a:r>
              <a:rPr lang="en-US" dirty="0"/>
              <a:t>Evaluate ways to improve surveillance and early detection of FADs in the US</a:t>
            </a:r>
            <a:br>
              <a:rPr lang="en-US" dirty="0"/>
            </a:br>
            <a:endParaRPr lang="en-US" dirty="0"/>
          </a:p>
          <a:p>
            <a:r>
              <a:rPr lang="en-US" dirty="0"/>
              <a:t>Recently, focusing on enhancements to the “Sick Pig Component” of the ASF/CSF Surveillance plan at veterinary diagnostic laboratories</a:t>
            </a:r>
          </a:p>
          <a:p>
            <a:endParaRPr lang="en-US" dirty="0"/>
          </a:p>
          <a:p>
            <a:endParaRPr lang="en-US" dirty="0"/>
          </a:p>
        </p:txBody>
      </p:sp>
      <p:pic>
        <p:nvPicPr>
          <p:cNvPr id="4" name="Picture 3">
            <a:extLst>
              <a:ext uri="{FF2B5EF4-FFF2-40B4-BE49-F238E27FC236}">
                <a16:creationId xmlns:a16="http://schemas.microsoft.com/office/drawing/2014/main" id="{AC0D2AF1-EA44-3971-FDE0-8C6ADC4B51FF}"/>
              </a:ext>
            </a:extLst>
          </p:cNvPr>
          <p:cNvPicPr>
            <a:picLocks noChangeAspect="1"/>
          </p:cNvPicPr>
          <p:nvPr/>
        </p:nvPicPr>
        <p:blipFill>
          <a:blip r:embed="rId2"/>
          <a:stretch>
            <a:fillRect/>
          </a:stretch>
        </p:blipFill>
        <p:spPr>
          <a:xfrm>
            <a:off x="5262987" y="2588533"/>
            <a:ext cx="3446794" cy="1365112"/>
          </a:xfrm>
          <a:prstGeom prst="rect">
            <a:avLst/>
          </a:prstGeom>
        </p:spPr>
      </p:pic>
      <p:pic>
        <p:nvPicPr>
          <p:cNvPr id="5" name="Picture 4">
            <a:extLst>
              <a:ext uri="{FF2B5EF4-FFF2-40B4-BE49-F238E27FC236}">
                <a16:creationId xmlns:a16="http://schemas.microsoft.com/office/drawing/2014/main" id="{38245842-9775-D06D-B3D4-FC4EC3DC7FDE}"/>
              </a:ext>
            </a:extLst>
          </p:cNvPr>
          <p:cNvPicPr>
            <a:picLocks noChangeAspect="1"/>
          </p:cNvPicPr>
          <p:nvPr/>
        </p:nvPicPr>
        <p:blipFill>
          <a:blip r:embed="rId3"/>
          <a:stretch>
            <a:fillRect/>
          </a:stretch>
        </p:blipFill>
        <p:spPr>
          <a:xfrm>
            <a:off x="5262987" y="1057400"/>
            <a:ext cx="3534213" cy="1322652"/>
          </a:xfrm>
          <a:prstGeom prst="rect">
            <a:avLst/>
          </a:prstGeom>
        </p:spPr>
      </p:pic>
      <p:sp>
        <p:nvSpPr>
          <p:cNvPr id="8" name="Title 1">
            <a:extLst>
              <a:ext uri="{FF2B5EF4-FFF2-40B4-BE49-F238E27FC236}">
                <a16:creationId xmlns:a16="http://schemas.microsoft.com/office/drawing/2014/main" id="{558B64C4-504D-7A78-4ED0-7C98D048168C}"/>
              </a:ext>
            </a:extLst>
          </p:cNvPr>
          <p:cNvSpPr txBox="1">
            <a:spLocks/>
          </p:cNvSpPr>
          <p:nvPr/>
        </p:nvSpPr>
        <p:spPr>
          <a:xfrm>
            <a:off x="2137500" y="367961"/>
            <a:ext cx="5015775" cy="535200"/>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Raleway"/>
              <a:buNone/>
              <a:defRPr sz="23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9pPr>
          </a:lstStyle>
          <a:p>
            <a:r>
              <a:rPr lang="en-US"/>
              <a:t>ASF Research in the United States</a:t>
            </a:r>
            <a:endParaRPr lang="en-US" dirty="0"/>
          </a:p>
        </p:txBody>
      </p:sp>
    </p:spTree>
    <p:extLst>
      <p:ext uri="{BB962C8B-B14F-4D97-AF65-F5344CB8AC3E}">
        <p14:creationId xmlns:p14="http://schemas.microsoft.com/office/powerpoint/2010/main" val="266778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1564152" y="-70338"/>
            <a:ext cx="5729947" cy="458110"/>
          </a:xfrm>
          <a:prstGeom prst="rect">
            <a:avLst/>
          </a:prstGeom>
          <a:solidFill>
            <a:schemeClr val="bg1"/>
          </a:solidFill>
        </p:spPr>
        <p:txBody>
          <a:bodyPr wrap="square" lIns="87920" tIns="43960" rIns="87920" bIns="43960" rtlCol="0">
            <a:spAutoFit/>
          </a:bodyPr>
          <a:lstStyle/>
          <a:p>
            <a:pPr lvl="0" algn="ctr">
              <a:defRPr/>
            </a:pPr>
            <a:r>
              <a:rPr lang="es-ES" sz="2400" b="1" dirty="0" err="1"/>
              <a:t>Detecting</a:t>
            </a:r>
            <a:r>
              <a:rPr lang="es-ES" sz="2400" b="1" dirty="0"/>
              <a:t> </a:t>
            </a:r>
            <a:r>
              <a:rPr lang="es-ES" sz="2400" b="1" dirty="0" err="1"/>
              <a:t>increase</a:t>
            </a:r>
            <a:r>
              <a:rPr lang="es-ES" sz="2400" b="1" dirty="0"/>
              <a:t> in </a:t>
            </a:r>
            <a:r>
              <a:rPr lang="es-ES" sz="2400" b="1" dirty="0" err="1"/>
              <a:t>risk</a:t>
            </a:r>
            <a:r>
              <a:rPr lang="es-ES" sz="2400" b="1" dirty="0"/>
              <a:t> </a:t>
            </a:r>
            <a:r>
              <a:rPr lang="es-ES" sz="2400" b="1" dirty="0" err="1"/>
              <a:t>for</a:t>
            </a:r>
            <a:r>
              <a:rPr lang="es-ES" sz="2400" b="1" dirty="0"/>
              <a:t> HPAI</a:t>
            </a:r>
          </a:p>
        </p:txBody>
      </p:sp>
      <p:pic>
        <p:nvPicPr>
          <p:cNvPr id="5" name="Imagen 4"/>
          <p:cNvPicPr>
            <a:picLocks noChangeAspect="1"/>
          </p:cNvPicPr>
          <p:nvPr/>
        </p:nvPicPr>
        <p:blipFill>
          <a:blip r:embed="rId3"/>
          <a:stretch>
            <a:fillRect/>
          </a:stretch>
        </p:blipFill>
        <p:spPr>
          <a:xfrm>
            <a:off x="0" y="1034608"/>
            <a:ext cx="5468051" cy="3498574"/>
          </a:xfrm>
          <a:prstGeom prst="rect">
            <a:avLst/>
          </a:prstGeom>
        </p:spPr>
      </p:pic>
      <p:pic>
        <p:nvPicPr>
          <p:cNvPr id="8" name="Imagen 4"/>
          <p:cNvPicPr>
            <a:picLocks noChangeAspect="1"/>
          </p:cNvPicPr>
          <p:nvPr/>
        </p:nvPicPr>
        <p:blipFill rotWithShape="1">
          <a:blip r:embed="rId4"/>
          <a:srcRect t="35159" r="29438"/>
          <a:stretch/>
        </p:blipFill>
        <p:spPr>
          <a:xfrm>
            <a:off x="5385021" y="2783895"/>
            <a:ext cx="3818156" cy="2209524"/>
          </a:xfrm>
          <a:prstGeom prst="rect">
            <a:avLst/>
          </a:prstGeom>
          <a:effectLst>
            <a:softEdge rad="127000"/>
          </a:effectLst>
        </p:spPr>
      </p:pic>
      <p:sp>
        <p:nvSpPr>
          <p:cNvPr id="2" name="Rectangle 1"/>
          <p:cNvSpPr/>
          <p:nvPr/>
        </p:nvSpPr>
        <p:spPr>
          <a:xfrm>
            <a:off x="5545578" y="1296003"/>
            <a:ext cx="3657599" cy="1083374"/>
          </a:xfrm>
          <a:prstGeom prst="rect">
            <a:avLst/>
          </a:prstGeom>
        </p:spPr>
        <p:txBody>
          <a:bodyPr wrap="square">
            <a:spAutoFit/>
          </a:bodyPr>
          <a:lstStyle/>
          <a:p>
            <a:pPr marL="0" indent="0">
              <a:lnSpc>
                <a:spcPct val="115000"/>
              </a:lnSpc>
              <a:buNone/>
            </a:pPr>
            <a:r>
              <a:rPr lang="en-US" b="1" dirty="0"/>
              <a:t>Collaboration with INIA-CSIC, Spain</a:t>
            </a:r>
          </a:p>
          <a:p>
            <a:pPr marL="0" indent="0">
              <a:lnSpc>
                <a:spcPct val="115000"/>
              </a:lnSpc>
              <a:buNone/>
            </a:pPr>
            <a:r>
              <a:rPr lang="en-US" b="1" dirty="0"/>
              <a:t>Dr. Irene Iglesias Martin. Epidemiology and Environmental Health Group of CISA (INIA-CSIC). </a:t>
            </a:r>
            <a:r>
              <a:rPr lang="en-US" b="1" u="sng" dirty="0">
                <a:solidFill>
                  <a:schemeClr val="accent6">
                    <a:lumMod val="50000"/>
                  </a:schemeClr>
                </a:solidFill>
              </a:rPr>
              <a:t>iglesias@inia.csic.es</a:t>
            </a:r>
          </a:p>
        </p:txBody>
      </p:sp>
    </p:spTree>
    <p:extLst>
      <p:ext uri="{BB962C8B-B14F-4D97-AF65-F5344CB8AC3E}">
        <p14:creationId xmlns:p14="http://schemas.microsoft.com/office/powerpoint/2010/main" val="3669238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840730" y="2715841"/>
            <a:ext cx="2979471" cy="2199104"/>
          </a:xfrm>
          <a:prstGeom prst="rect">
            <a:avLst/>
          </a:prstGeom>
          <a:ln>
            <a:noFill/>
          </a:ln>
          <a:effectLst>
            <a:outerShdw blurRad="292100" dist="139700" dir="2700000" algn="tl" rotWithShape="0">
              <a:srgbClr val="333333">
                <a:alpha val="65000"/>
              </a:srgbClr>
            </a:outerShdw>
          </a:effectLst>
        </p:spPr>
      </p:pic>
      <p:pic>
        <p:nvPicPr>
          <p:cNvPr id="27" name="Imagen 26"/>
          <p:cNvPicPr>
            <a:picLocks noChangeAspect="1"/>
          </p:cNvPicPr>
          <p:nvPr/>
        </p:nvPicPr>
        <p:blipFill rotWithShape="1">
          <a:blip r:embed="rId4"/>
          <a:srcRect l="56252"/>
          <a:stretch/>
        </p:blipFill>
        <p:spPr>
          <a:xfrm>
            <a:off x="212146" y="323774"/>
            <a:ext cx="4342410" cy="4306596"/>
          </a:xfrm>
          <a:prstGeom prst="rect">
            <a:avLst/>
          </a:prstGeom>
        </p:spPr>
      </p:pic>
      <p:pic>
        <p:nvPicPr>
          <p:cNvPr id="11" name="Imagen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7111" y="242983"/>
            <a:ext cx="2356532" cy="2356532"/>
          </a:xfrm>
          <a:prstGeom prst="rect">
            <a:avLst/>
          </a:prstGeom>
        </p:spPr>
      </p:pic>
      <p:sp>
        <p:nvSpPr>
          <p:cNvPr id="2" name="Rectángulo 1"/>
          <p:cNvSpPr/>
          <p:nvPr/>
        </p:nvSpPr>
        <p:spPr>
          <a:xfrm>
            <a:off x="320106" y="4214872"/>
            <a:ext cx="4126489" cy="415498"/>
          </a:xfrm>
          <a:prstGeom prst="rect">
            <a:avLst/>
          </a:prstGeom>
        </p:spPr>
        <p:txBody>
          <a:bodyPr wrap="square">
            <a:spAutoFit/>
          </a:bodyPr>
          <a:lstStyle/>
          <a:p>
            <a:r>
              <a:rPr lang="en-US" sz="1050" dirty="0">
                <a:solidFill>
                  <a:srgbClr val="374151"/>
                </a:solidFill>
                <a:latin typeface="Söhne"/>
              </a:rPr>
              <a:t>Real-time mapping exploration tool for the origin and status of avian influenza outbreak</a:t>
            </a:r>
            <a:endParaRPr lang="es-ES" sz="1050" dirty="0"/>
          </a:p>
        </p:txBody>
      </p:sp>
      <p:sp>
        <p:nvSpPr>
          <p:cNvPr id="4" name="Rectángulo 3"/>
          <p:cNvSpPr/>
          <p:nvPr/>
        </p:nvSpPr>
        <p:spPr>
          <a:xfrm>
            <a:off x="122804" y="46775"/>
            <a:ext cx="6486071" cy="415498"/>
          </a:xfrm>
          <a:prstGeom prst="rect">
            <a:avLst/>
          </a:prstGeom>
        </p:spPr>
        <p:txBody>
          <a:bodyPr wrap="none">
            <a:spAutoFit/>
          </a:bodyPr>
          <a:lstStyle/>
          <a:p>
            <a:pPr defTabSz="914111">
              <a:spcBef>
                <a:spcPts val="450"/>
              </a:spcBef>
            </a:pPr>
            <a:r>
              <a:rPr lang="en-US" sz="2100" b="1" dirty="0">
                <a:solidFill>
                  <a:srgbClr val="70AD47">
                    <a:lumMod val="50000"/>
                  </a:srgbClr>
                </a:solidFill>
                <a:latin typeface="Arial" panose="020B0604020202020204" pitchFamily="34" charset="0"/>
                <a:cs typeface="Arial" panose="020B0604020202020204" pitchFamily="34" charset="0"/>
              </a:rPr>
              <a:t>Exploring HPAI and Risk Factors: </a:t>
            </a:r>
            <a:r>
              <a:rPr lang="en-US" sz="2100" b="1" dirty="0" err="1">
                <a:solidFill>
                  <a:srgbClr val="70AD47">
                    <a:lumMod val="50000"/>
                  </a:srgbClr>
                </a:solidFill>
                <a:latin typeface="Arial" panose="020B0604020202020204" pitchFamily="34" charset="0"/>
                <a:cs typeface="Arial" panose="020B0604020202020204" pitchFamily="34" charset="0"/>
              </a:rPr>
              <a:t>DashFLUboard</a:t>
            </a:r>
            <a:endParaRPr lang="en-US" sz="2100" b="1" dirty="0">
              <a:solidFill>
                <a:srgbClr val="70AD47">
                  <a:lumMod val="50000"/>
                </a:srgbClr>
              </a:solidFill>
              <a:latin typeface="Arial" panose="020B0604020202020204" pitchFamily="34" charset="0"/>
              <a:cs typeface="Arial" panose="020B0604020202020204" pitchFamily="34" charset="0"/>
            </a:endParaRPr>
          </a:p>
        </p:txBody>
      </p:sp>
      <p:sp>
        <p:nvSpPr>
          <p:cNvPr id="5" name="Rectangle 4"/>
          <p:cNvSpPr/>
          <p:nvPr/>
        </p:nvSpPr>
        <p:spPr>
          <a:xfrm>
            <a:off x="212146" y="4753480"/>
            <a:ext cx="5226546" cy="307777"/>
          </a:xfrm>
          <a:prstGeom prst="rect">
            <a:avLst/>
          </a:prstGeom>
        </p:spPr>
        <p:txBody>
          <a:bodyPr wrap="square">
            <a:spAutoFit/>
          </a:bodyPr>
          <a:lstStyle/>
          <a:p>
            <a:r>
              <a:rPr lang="es-AR" dirty="0">
                <a:solidFill>
                  <a:schemeClr val="accent1"/>
                </a:solidFill>
              </a:rPr>
              <a:t>https://cahfs.umn.edu/dashfluboard-avian-influenza-tracker</a:t>
            </a:r>
          </a:p>
        </p:txBody>
      </p:sp>
    </p:spTree>
    <p:extLst>
      <p:ext uri="{BB962C8B-B14F-4D97-AF65-F5344CB8AC3E}">
        <p14:creationId xmlns:p14="http://schemas.microsoft.com/office/powerpoint/2010/main" val="279623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6480" y="733900"/>
            <a:ext cx="8914853" cy="4170609"/>
          </a:xfrm>
          <a:prstGeom prst="rect">
            <a:avLst/>
          </a:prstGeom>
        </p:spPr>
      </p:pic>
      <p:pic>
        <p:nvPicPr>
          <p:cNvPr id="3" name="Imagen 2"/>
          <p:cNvPicPr>
            <a:picLocks noChangeAspect="1"/>
          </p:cNvPicPr>
          <p:nvPr/>
        </p:nvPicPr>
        <p:blipFill>
          <a:blip r:embed="rId4"/>
          <a:stretch>
            <a:fillRect/>
          </a:stretch>
        </p:blipFill>
        <p:spPr>
          <a:xfrm>
            <a:off x="0" y="1"/>
            <a:ext cx="2385418" cy="457505"/>
          </a:xfrm>
          <a:prstGeom prst="rect">
            <a:avLst/>
          </a:prstGeom>
        </p:spPr>
      </p:pic>
      <p:pic>
        <p:nvPicPr>
          <p:cNvPr id="1026" name="Picture 2" descr="UMN Logo - University of Minnesota | University logo, University of  minnesota, Universit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727" b="20130"/>
          <a:stretch/>
        </p:blipFill>
        <p:spPr bwMode="auto">
          <a:xfrm>
            <a:off x="8077200" y="0"/>
            <a:ext cx="1066800" cy="609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491739" y="-55091"/>
            <a:ext cx="5585461" cy="646331"/>
          </a:xfrm>
          <a:prstGeom prst="rect">
            <a:avLst/>
          </a:prstGeom>
        </p:spPr>
        <p:txBody>
          <a:bodyPr wrap="square">
            <a:spAutoFit/>
          </a:bodyPr>
          <a:lstStyle/>
          <a:p>
            <a:r>
              <a:rPr lang="en-US" sz="1800" dirty="0" err="1">
                <a:solidFill>
                  <a:schemeClr val="bg1"/>
                </a:solidFill>
                <a:effectLst>
                  <a:outerShdw blurRad="38100" dist="38100" dir="2700000" algn="tl">
                    <a:srgbClr val="000000">
                      <a:alpha val="43137"/>
                    </a:srgbClr>
                  </a:outerShdw>
                </a:effectLst>
              </a:rPr>
              <a:t>DashFLUboard</a:t>
            </a:r>
            <a:r>
              <a:rPr lang="en-US" sz="1800" dirty="0">
                <a:solidFill>
                  <a:schemeClr val="bg1"/>
                </a:solidFill>
                <a:effectLst>
                  <a:outerShdw blurRad="38100" dist="38100" dir="2700000" algn="tl">
                    <a:srgbClr val="000000">
                      <a:alpha val="43137"/>
                    </a:srgbClr>
                  </a:outerShdw>
                </a:effectLst>
              </a:rPr>
              <a:t>: Real-time mapping exploring tools for origin and situation of avian influenza outbreaks </a:t>
            </a:r>
            <a:endParaRPr lang="es-ES" sz="1800" b="1" dirty="0">
              <a:solidFill>
                <a:schemeClr val="bg1"/>
              </a:solidFill>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6"/>
          <a:stretch>
            <a:fillRect/>
          </a:stretch>
        </p:blipFill>
        <p:spPr>
          <a:xfrm>
            <a:off x="2491740" y="1092622"/>
            <a:ext cx="2015966" cy="1350779"/>
          </a:xfrm>
          <a:prstGeom prst="rect">
            <a:avLst/>
          </a:prstGeom>
        </p:spPr>
      </p:pic>
    </p:spTree>
    <p:extLst>
      <p:ext uri="{BB962C8B-B14F-4D97-AF65-F5344CB8AC3E}">
        <p14:creationId xmlns:p14="http://schemas.microsoft.com/office/powerpoint/2010/main" val="363129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CB92-EFA8-2B57-0D5C-DCA0AEDAE25E}"/>
              </a:ext>
            </a:extLst>
          </p:cNvPr>
          <p:cNvSpPr>
            <a:spLocks noGrp="1"/>
          </p:cNvSpPr>
          <p:nvPr>
            <p:ph type="title"/>
          </p:nvPr>
        </p:nvSpPr>
        <p:spPr/>
        <p:txBody>
          <a:bodyPr/>
          <a:lstStyle/>
          <a:p>
            <a:r>
              <a:rPr lang="en-US" dirty="0"/>
              <a:t>Japanese Encephalitis Virus</a:t>
            </a:r>
          </a:p>
        </p:txBody>
      </p:sp>
      <p:sp>
        <p:nvSpPr>
          <p:cNvPr id="3" name="Text Placeholder 2">
            <a:extLst>
              <a:ext uri="{FF2B5EF4-FFF2-40B4-BE49-F238E27FC236}">
                <a16:creationId xmlns:a16="http://schemas.microsoft.com/office/drawing/2014/main" id="{1E1B6875-7706-9D30-F07A-B529704D32F8}"/>
              </a:ext>
            </a:extLst>
          </p:cNvPr>
          <p:cNvSpPr>
            <a:spLocks noGrp="1"/>
          </p:cNvSpPr>
          <p:nvPr>
            <p:ph type="body" idx="1"/>
          </p:nvPr>
        </p:nvSpPr>
        <p:spPr>
          <a:xfrm>
            <a:off x="345950" y="1308410"/>
            <a:ext cx="4813348" cy="2581517"/>
          </a:xfrm>
        </p:spPr>
        <p:txBody>
          <a:bodyPr/>
          <a:lstStyle/>
          <a:p>
            <a:r>
              <a:rPr lang="en-US" dirty="0"/>
              <a:t>Recently submitted a JEV proposal to characterize the vulnerability of US swine production (U of Sydney):</a:t>
            </a:r>
          </a:p>
          <a:p>
            <a:pPr lvl="1"/>
            <a:r>
              <a:rPr lang="en-US" dirty="0"/>
              <a:t>Analytical hierarchy process in ArcGIS to forecast vulnerable US areas</a:t>
            </a:r>
          </a:p>
          <a:p>
            <a:pPr lvl="1"/>
            <a:r>
              <a:rPr lang="en-US" dirty="0"/>
              <a:t>Produce vulnerability-based recommendations around surveillance and vector control, based on key risk factors for JEV transmission in Australia in 2022</a:t>
            </a:r>
          </a:p>
        </p:txBody>
      </p:sp>
      <p:pic>
        <p:nvPicPr>
          <p:cNvPr id="5" name="Picture 4">
            <a:extLst>
              <a:ext uri="{FF2B5EF4-FFF2-40B4-BE49-F238E27FC236}">
                <a16:creationId xmlns:a16="http://schemas.microsoft.com/office/drawing/2014/main" id="{6BFAB999-BF67-6B6D-0B2D-62DF300702D3}"/>
              </a:ext>
            </a:extLst>
          </p:cNvPr>
          <p:cNvPicPr>
            <a:picLocks noChangeAspect="1"/>
          </p:cNvPicPr>
          <p:nvPr/>
        </p:nvPicPr>
        <p:blipFill>
          <a:blip r:embed="rId2"/>
          <a:stretch>
            <a:fillRect/>
          </a:stretch>
        </p:blipFill>
        <p:spPr>
          <a:xfrm>
            <a:off x="5508441" y="706445"/>
            <a:ext cx="1487091" cy="1428451"/>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88E431D3-89F0-B135-6276-83E75235962E}"/>
              </a:ext>
            </a:extLst>
          </p:cNvPr>
          <p:cNvPicPr>
            <a:picLocks noChangeAspect="1"/>
          </p:cNvPicPr>
          <p:nvPr/>
        </p:nvPicPr>
        <p:blipFill rotWithShape="1">
          <a:blip r:embed="rId3"/>
          <a:srcRect l="20371" t="29052" r="20371" b="30045"/>
          <a:stretch/>
        </p:blipFill>
        <p:spPr>
          <a:xfrm>
            <a:off x="5820936" y="1895706"/>
            <a:ext cx="3048001" cy="2103865"/>
          </a:xfrm>
          <a:prstGeom prst="rect">
            <a:avLst/>
          </a:prstGeom>
        </p:spPr>
      </p:pic>
    </p:spTree>
    <p:extLst>
      <p:ext uri="{BB962C8B-B14F-4D97-AF65-F5344CB8AC3E}">
        <p14:creationId xmlns:p14="http://schemas.microsoft.com/office/powerpoint/2010/main" val="69078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CB92-EFA8-2B57-0D5C-DCA0AEDAE25E}"/>
              </a:ext>
            </a:extLst>
          </p:cNvPr>
          <p:cNvSpPr>
            <a:spLocks noGrp="1"/>
          </p:cNvSpPr>
          <p:nvPr>
            <p:ph type="title"/>
          </p:nvPr>
        </p:nvSpPr>
        <p:spPr/>
        <p:txBody>
          <a:bodyPr/>
          <a:lstStyle/>
          <a:p>
            <a:r>
              <a:rPr lang="en-US" dirty="0"/>
              <a:t>Others –FMD, VSV</a:t>
            </a:r>
          </a:p>
        </p:txBody>
      </p:sp>
      <p:sp>
        <p:nvSpPr>
          <p:cNvPr id="3" name="Text Placeholder 2">
            <a:extLst>
              <a:ext uri="{FF2B5EF4-FFF2-40B4-BE49-F238E27FC236}">
                <a16:creationId xmlns:a16="http://schemas.microsoft.com/office/drawing/2014/main" id="{1E1B6875-7706-9D30-F07A-B529704D32F8}"/>
              </a:ext>
            </a:extLst>
          </p:cNvPr>
          <p:cNvSpPr>
            <a:spLocks noGrp="1"/>
          </p:cNvSpPr>
          <p:nvPr>
            <p:ph type="body" idx="1"/>
          </p:nvPr>
        </p:nvSpPr>
        <p:spPr>
          <a:xfrm>
            <a:off x="345950" y="1308410"/>
            <a:ext cx="4619750" cy="2581517"/>
          </a:xfrm>
        </p:spPr>
        <p:txBody>
          <a:bodyPr/>
          <a:lstStyle/>
          <a:p>
            <a:r>
              <a:rPr lang="en-US" dirty="0"/>
              <a:t>FMD: Characterization of reproductive ratio in endemic countries, phylogenetic analysis, spatiotemporal analysis (USDA-ARS, Jonathan </a:t>
            </a:r>
            <a:r>
              <a:rPr lang="en-US" dirty="0" err="1"/>
              <a:t>Arzt</a:t>
            </a:r>
            <a:r>
              <a:rPr lang="en-US" dirty="0"/>
              <a:t>)</a:t>
            </a:r>
          </a:p>
          <a:p>
            <a:endParaRPr lang="en-US" dirty="0"/>
          </a:p>
          <a:p>
            <a:r>
              <a:rPr lang="en-US" dirty="0"/>
              <a:t>VSV: Spatiotemporal analysis of 2019 VSV outbreaks in Colorado using sequencing data</a:t>
            </a:r>
            <a:r>
              <a:rPr lang="en-US" dirty="0">
                <a:sym typeface="Wingdings" panose="05000000000000000000" pitchFamily="2" charset="2"/>
              </a:rPr>
              <a:t> </a:t>
            </a:r>
            <a:r>
              <a:rPr lang="en-US" dirty="0"/>
              <a:t>(USDA-ARS, </a:t>
            </a:r>
            <a:br>
              <a:rPr lang="en-US" dirty="0"/>
            </a:br>
            <a:r>
              <a:rPr lang="en-US" dirty="0"/>
              <a:t>Chad Mire, Lauro Velazquez, and John Humphreys)</a:t>
            </a:r>
          </a:p>
          <a:p>
            <a:pPr lvl="1"/>
            <a:endParaRPr lang="en-US" dirty="0"/>
          </a:p>
          <a:p>
            <a:endParaRPr lang="en-US" dirty="0"/>
          </a:p>
        </p:txBody>
      </p:sp>
      <p:pic>
        <p:nvPicPr>
          <p:cNvPr id="5" name="Picture 4">
            <a:extLst>
              <a:ext uri="{FF2B5EF4-FFF2-40B4-BE49-F238E27FC236}">
                <a16:creationId xmlns:a16="http://schemas.microsoft.com/office/drawing/2014/main" id="{699A41DA-AFE7-041C-6074-FAA327C73965}"/>
              </a:ext>
            </a:extLst>
          </p:cNvPr>
          <p:cNvPicPr>
            <a:picLocks noChangeAspect="1"/>
          </p:cNvPicPr>
          <p:nvPr/>
        </p:nvPicPr>
        <p:blipFill rotWithShape="1">
          <a:blip r:embed="rId3"/>
          <a:srcRect r="4626"/>
          <a:stretch/>
        </p:blipFill>
        <p:spPr>
          <a:xfrm>
            <a:off x="5159298" y="933227"/>
            <a:ext cx="3430183" cy="2956700"/>
          </a:xfrm>
          <a:prstGeom prst="rect">
            <a:avLst/>
          </a:prstGeom>
        </p:spPr>
      </p:pic>
      <p:sp>
        <p:nvSpPr>
          <p:cNvPr id="8" name="TextBox 7">
            <a:extLst>
              <a:ext uri="{FF2B5EF4-FFF2-40B4-BE49-F238E27FC236}">
                <a16:creationId xmlns:a16="http://schemas.microsoft.com/office/drawing/2014/main" id="{EA3ED397-FFF7-6C50-7EAC-1ED4B8A7CF36}"/>
              </a:ext>
            </a:extLst>
          </p:cNvPr>
          <p:cNvSpPr txBox="1"/>
          <p:nvPr/>
        </p:nvSpPr>
        <p:spPr>
          <a:xfrm>
            <a:off x="5159298" y="3889927"/>
            <a:ext cx="3430183" cy="307777"/>
          </a:xfrm>
          <a:prstGeom prst="rect">
            <a:avLst/>
          </a:prstGeom>
          <a:noFill/>
        </p:spPr>
        <p:txBody>
          <a:bodyPr wrap="square" rtlCol="0">
            <a:spAutoFit/>
          </a:bodyPr>
          <a:lstStyle/>
          <a:p>
            <a:r>
              <a:rPr lang="en-US" dirty="0"/>
              <a:t>Preliminary spatiotemporal analysis</a:t>
            </a:r>
          </a:p>
        </p:txBody>
      </p:sp>
    </p:spTree>
    <p:extLst>
      <p:ext uri="{BB962C8B-B14F-4D97-AF65-F5344CB8AC3E}">
        <p14:creationId xmlns:p14="http://schemas.microsoft.com/office/powerpoint/2010/main" val="199252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EAF648-1C4B-77C0-D540-5DEC28AB6077}"/>
              </a:ext>
            </a:extLst>
          </p:cNvPr>
          <p:cNvPicPr>
            <a:picLocks noChangeAspect="1"/>
          </p:cNvPicPr>
          <p:nvPr/>
        </p:nvPicPr>
        <p:blipFill>
          <a:blip r:embed="rId3"/>
          <a:stretch>
            <a:fillRect/>
          </a:stretch>
        </p:blipFill>
        <p:spPr>
          <a:xfrm>
            <a:off x="6915150" y="1982590"/>
            <a:ext cx="1905000" cy="1905000"/>
          </a:xfrm>
          <a:prstGeom prst="rect">
            <a:avLst/>
          </a:prstGeom>
        </p:spPr>
      </p:pic>
      <p:sp>
        <p:nvSpPr>
          <p:cNvPr id="2" name="Google Shape;131;p7">
            <a:extLst>
              <a:ext uri="{FF2B5EF4-FFF2-40B4-BE49-F238E27FC236}">
                <a16:creationId xmlns:a16="http://schemas.microsoft.com/office/drawing/2014/main" id="{16E39DFF-5114-1E0D-83C7-6356F13CF535}"/>
              </a:ext>
            </a:extLst>
          </p:cNvPr>
          <p:cNvSpPr txBox="1">
            <a:spLocks/>
          </p:cNvSpPr>
          <p:nvPr/>
        </p:nvSpPr>
        <p:spPr>
          <a:xfrm>
            <a:off x="268651" y="376830"/>
            <a:ext cx="5302079" cy="56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s-ES" dirty="0">
                <a:solidFill>
                  <a:schemeClr val="dk2"/>
                </a:solidFill>
              </a:rPr>
              <a:t>Other Research Opportunities</a:t>
            </a:r>
          </a:p>
          <a:p>
            <a:endParaRPr lang="es-ES" sz="2000" b="0" dirty="0">
              <a:solidFill>
                <a:schemeClr val="dk2"/>
              </a:solidFill>
            </a:endParaRPr>
          </a:p>
        </p:txBody>
      </p:sp>
      <p:sp>
        <p:nvSpPr>
          <p:cNvPr id="3" name="Text Placeholder 2">
            <a:extLst>
              <a:ext uri="{FF2B5EF4-FFF2-40B4-BE49-F238E27FC236}">
                <a16:creationId xmlns:a16="http://schemas.microsoft.com/office/drawing/2014/main" id="{E25DEBF5-46D0-ADDB-58A8-29B235ED1C5D}"/>
              </a:ext>
            </a:extLst>
          </p:cNvPr>
          <p:cNvSpPr>
            <a:spLocks noGrp="1"/>
          </p:cNvSpPr>
          <p:nvPr>
            <p:ph type="body" idx="1"/>
          </p:nvPr>
        </p:nvSpPr>
        <p:spPr>
          <a:xfrm>
            <a:off x="268651" y="1280991"/>
            <a:ext cx="4267199" cy="2581517"/>
          </a:xfrm>
        </p:spPr>
        <p:txBody>
          <a:bodyPr/>
          <a:lstStyle/>
          <a:p>
            <a:r>
              <a:rPr lang="en-US" sz="1600" dirty="0"/>
              <a:t>JEV spatiotemporal distribution and analysis, risk assessment, lessons to improve US preparedness</a:t>
            </a:r>
          </a:p>
          <a:p>
            <a:r>
              <a:rPr lang="en-US" sz="1600" dirty="0"/>
              <a:t>Continue and expand HPAI dashboard</a:t>
            </a:r>
          </a:p>
          <a:p>
            <a:r>
              <a:rPr lang="en-US" sz="1600" dirty="0"/>
              <a:t>Machine learning and modeling to enhance swine disease surveillance and other ASF/disease control strategies</a:t>
            </a:r>
          </a:p>
        </p:txBody>
      </p:sp>
      <p:sp>
        <p:nvSpPr>
          <p:cNvPr id="4" name="Google Shape;131;p7">
            <a:extLst>
              <a:ext uri="{FF2B5EF4-FFF2-40B4-BE49-F238E27FC236}">
                <a16:creationId xmlns:a16="http://schemas.microsoft.com/office/drawing/2014/main" id="{22B202AF-D26E-AF6D-7D4C-2AE416A116E9}"/>
              </a:ext>
            </a:extLst>
          </p:cNvPr>
          <p:cNvSpPr txBox="1">
            <a:spLocks/>
          </p:cNvSpPr>
          <p:nvPr/>
        </p:nvSpPr>
        <p:spPr>
          <a:xfrm>
            <a:off x="5044642" y="1128910"/>
            <a:ext cx="2537258" cy="2281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Dominican Republic</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Sri Lanka</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Bangladesh</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China</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Uzbekistan</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Kazakhstan</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Ukraine</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Kuwait</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Israel</a:t>
            </a:r>
          </a:p>
          <a:p>
            <a:pPr marL="342900" indent="-342900">
              <a:lnSpc>
                <a:spcPct val="115000"/>
              </a:lnSpc>
              <a:buClr>
                <a:schemeClr val="accent1"/>
              </a:buClr>
              <a:buSzPct val="125000"/>
              <a:buFont typeface="Arial" panose="020B0604020202020204" pitchFamily="34" charset="0"/>
              <a:buChar char="•"/>
            </a:pPr>
            <a:r>
              <a:rPr lang="es-ES" sz="1600" b="0" dirty="0">
                <a:solidFill>
                  <a:schemeClr val="accent1"/>
                </a:solidFill>
                <a:latin typeface="Open Sans" panose="020B0606030504020204" pitchFamily="34" charset="0"/>
                <a:ea typeface="Open Sans" panose="020B0606030504020204" pitchFamily="34" charset="0"/>
                <a:cs typeface="Open Sans" panose="020B0606030504020204" pitchFamily="34" charset="0"/>
              </a:rPr>
              <a:t>Taiwan</a:t>
            </a:r>
          </a:p>
          <a:p>
            <a:pPr marL="342900" indent="-342900">
              <a:buFont typeface="Arial" panose="020B0604020202020204" pitchFamily="34" charset="0"/>
              <a:buChar char="•"/>
            </a:pPr>
            <a:endParaRPr lang="es-ES" sz="2000" b="0" dirty="0">
              <a:solidFill>
                <a:schemeClr val="accent1"/>
              </a:solidFill>
            </a:endParaRPr>
          </a:p>
        </p:txBody>
      </p:sp>
    </p:spTree>
    <p:extLst>
      <p:ext uri="{BB962C8B-B14F-4D97-AF65-F5344CB8AC3E}">
        <p14:creationId xmlns:p14="http://schemas.microsoft.com/office/powerpoint/2010/main" val="3703484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1" name="Google Shape;112;p13"/>
          <p:cNvSpPr txBox="1">
            <a:spLocks/>
          </p:cNvSpPr>
          <p:nvPr/>
        </p:nvSpPr>
        <p:spPr>
          <a:xfrm>
            <a:off x="4054462" y="272070"/>
            <a:ext cx="2682940" cy="579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1"/>
              </a:buClr>
              <a:buSzPts val="1000"/>
              <a:buFont typeface="Open Sans"/>
              <a:buChar char="●"/>
              <a:defRPr sz="1300" b="0" i="0" u="none" strike="noStrike" cap="none">
                <a:solidFill>
                  <a:schemeClr val="accent1"/>
                </a:solidFill>
                <a:latin typeface="Open Sans"/>
                <a:ea typeface="Open Sans"/>
                <a:cs typeface="Open Sans"/>
                <a:sym typeface="Open Sans"/>
              </a:defRPr>
            </a:lvl1pPr>
            <a:lvl2pPr marL="914400" marR="0" lvl="1"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2pPr>
            <a:lvl3pPr marL="1371600" marR="0" lvl="2"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3pPr>
            <a:lvl4pPr marL="1828800" marR="0" lvl="3"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4pPr>
            <a:lvl5pPr marL="2286000" marR="0" lvl="4"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5pPr>
            <a:lvl6pPr marL="2743200" marR="0" lvl="5"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6pPr>
            <a:lvl7pPr marL="3200400" marR="0" lvl="6"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7pPr>
            <a:lvl8pPr marL="3657600" marR="0" lvl="7"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8pPr>
            <a:lvl9pPr marL="4114800" marR="0" lvl="8" indent="-279400" algn="l" rtl="0">
              <a:lnSpc>
                <a:spcPct val="115000"/>
              </a:lnSpc>
              <a:spcBef>
                <a:spcPts val="1600"/>
              </a:spcBef>
              <a:spcAft>
                <a:spcPts val="160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9pPr>
          </a:lstStyle>
          <a:p>
            <a:pPr marL="0" indent="0">
              <a:buNone/>
            </a:pPr>
            <a:r>
              <a:rPr lang="en-US" sz="1800" b="1" dirty="0"/>
              <a:t>aperez@umn.edu</a:t>
            </a:r>
          </a:p>
          <a:p>
            <a:pPr marL="0" indent="0">
              <a:buFont typeface="Open Sans"/>
              <a:buNone/>
            </a:pPr>
            <a:r>
              <a:rPr lang="en-US" sz="1200" dirty="0"/>
              <a:t>Prof. Andres Perez, DVM, PhD</a:t>
            </a:r>
            <a:endParaRPr lang="en-US" sz="1100" dirty="0"/>
          </a:p>
        </p:txBody>
      </p:sp>
      <p:sp>
        <p:nvSpPr>
          <p:cNvPr id="22" name="Google Shape;112;p13"/>
          <p:cNvSpPr txBox="1">
            <a:spLocks/>
          </p:cNvSpPr>
          <p:nvPr/>
        </p:nvSpPr>
        <p:spPr>
          <a:xfrm>
            <a:off x="6442581" y="271013"/>
            <a:ext cx="2682940" cy="579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1"/>
              </a:buClr>
              <a:buSzPts val="1000"/>
              <a:buFont typeface="Open Sans"/>
              <a:buChar char="●"/>
              <a:defRPr sz="1300" b="0" i="0" u="none" strike="noStrike" cap="none">
                <a:solidFill>
                  <a:schemeClr val="accent1"/>
                </a:solidFill>
                <a:latin typeface="Open Sans"/>
                <a:ea typeface="Open Sans"/>
                <a:cs typeface="Open Sans"/>
                <a:sym typeface="Open Sans"/>
              </a:defRPr>
            </a:lvl1pPr>
            <a:lvl2pPr marL="914400" marR="0" lvl="1"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2pPr>
            <a:lvl3pPr marL="1371600" marR="0" lvl="2"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3pPr>
            <a:lvl4pPr marL="1828800" marR="0" lvl="3"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4pPr>
            <a:lvl5pPr marL="2286000" marR="0" lvl="4"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5pPr>
            <a:lvl6pPr marL="2743200" marR="0" lvl="5"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6pPr>
            <a:lvl7pPr marL="3200400" marR="0" lvl="6"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7pPr>
            <a:lvl8pPr marL="3657600" marR="0" lvl="7"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8pPr>
            <a:lvl9pPr marL="4114800" marR="0" lvl="8" indent="-279400" algn="l" rtl="0">
              <a:lnSpc>
                <a:spcPct val="115000"/>
              </a:lnSpc>
              <a:spcBef>
                <a:spcPts val="1600"/>
              </a:spcBef>
              <a:spcAft>
                <a:spcPts val="160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9pPr>
          </a:lstStyle>
          <a:p>
            <a:pPr marL="0" indent="0">
              <a:buNone/>
            </a:pPr>
            <a:r>
              <a:rPr lang="en-US" sz="1800" b="1" dirty="0"/>
              <a:t>scham083@umn.edu</a:t>
            </a:r>
          </a:p>
          <a:p>
            <a:pPr marL="0" indent="0">
              <a:buFont typeface="Open Sans"/>
              <a:buNone/>
            </a:pPr>
            <a:r>
              <a:rPr lang="en-US" sz="1200" dirty="0"/>
              <a:t>Rachel Schambow, DVM, PhD</a:t>
            </a:r>
            <a:endParaRPr lang="en-US" sz="1100" dirty="0"/>
          </a:p>
        </p:txBody>
      </p:sp>
      <p:grpSp>
        <p:nvGrpSpPr>
          <p:cNvPr id="25" name="Group 24">
            <a:extLst>
              <a:ext uri="{FF2B5EF4-FFF2-40B4-BE49-F238E27FC236}">
                <a16:creationId xmlns:a16="http://schemas.microsoft.com/office/drawing/2014/main" id="{A3485754-9015-BD03-1E5E-D745DA627EEC}"/>
              </a:ext>
            </a:extLst>
          </p:cNvPr>
          <p:cNvGrpSpPr/>
          <p:nvPr/>
        </p:nvGrpSpPr>
        <p:grpSpPr>
          <a:xfrm>
            <a:off x="4054462" y="1382215"/>
            <a:ext cx="4699129" cy="3645027"/>
            <a:chOff x="4054462" y="1382215"/>
            <a:chExt cx="4699129" cy="3645027"/>
          </a:xfrm>
        </p:grpSpPr>
        <p:pic>
          <p:nvPicPr>
            <p:cNvPr id="8" name="Picture 7" descr="A group of people posing for a photo&#10;&#10;Description automatically generated">
              <a:extLst>
                <a:ext uri="{FF2B5EF4-FFF2-40B4-BE49-F238E27FC236}">
                  <a16:creationId xmlns:a16="http://schemas.microsoft.com/office/drawing/2014/main" id="{B38EA3D3-D638-8DCB-EB91-157541A7BAD4}"/>
                </a:ext>
              </a:extLst>
            </p:cNvPr>
            <p:cNvPicPr>
              <a:picLocks noChangeAspect="1"/>
            </p:cNvPicPr>
            <p:nvPr/>
          </p:nvPicPr>
          <p:blipFill rotWithShape="1">
            <a:blip r:embed="rId3"/>
            <a:srcRect t="8642" r="11667"/>
            <a:stretch/>
          </p:blipFill>
          <p:spPr>
            <a:xfrm>
              <a:off x="4054462" y="1382215"/>
              <a:ext cx="4699129" cy="3645027"/>
            </a:xfrm>
            <a:prstGeom prst="rect">
              <a:avLst/>
            </a:prstGeom>
          </p:spPr>
        </p:pic>
        <p:sp>
          <p:nvSpPr>
            <p:cNvPr id="17" name="Google Shape;112;p13">
              <a:extLst>
                <a:ext uri="{FF2B5EF4-FFF2-40B4-BE49-F238E27FC236}">
                  <a16:creationId xmlns:a16="http://schemas.microsoft.com/office/drawing/2014/main" id="{BB47E984-2617-116A-BE38-75059A7AFC35}"/>
                </a:ext>
              </a:extLst>
            </p:cNvPr>
            <p:cNvSpPr txBox="1">
              <a:spLocks/>
            </p:cNvSpPr>
            <p:nvPr/>
          </p:nvSpPr>
          <p:spPr>
            <a:xfrm>
              <a:off x="5438042" y="4337620"/>
              <a:ext cx="3225800" cy="496639"/>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1"/>
                </a:buClr>
                <a:buSzPts val="1000"/>
                <a:buFont typeface="Open Sans"/>
                <a:buChar char="●"/>
                <a:defRPr sz="1300" b="0" i="0" u="none" strike="noStrike" cap="none">
                  <a:solidFill>
                    <a:schemeClr val="accent1"/>
                  </a:solidFill>
                  <a:latin typeface="Open Sans"/>
                  <a:ea typeface="Open Sans"/>
                  <a:cs typeface="Open Sans"/>
                  <a:sym typeface="Open Sans"/>
                </a:defRPr>
              </a:lvl1pPr>
              <a:lvl2pPr marL="914400" marR="0" lvl="1"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2pPr>
              <a:lvl3pPr marL="1371600" marR="0" lvl="2"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3pPr>
              <a:lvl4pPr marL="1828800" marR="0" lvl="3"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4pPr>
              <a:lvl5pPr marL="2286000" marR="0" lvl="4"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5pPr>
              <a:lvl6pPr marL="2743200" marR="0" lvl="5"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6pPr>
              <a:lvl7pPr marL="3200400" marR="0" lvl="6"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7pPr>
              <a:lvl8pPr marL="3657600" marR="0" lvl="7"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8pPr>
              <a:lvl9pPr marL="4114800" marR="0" lvl="8" indent="-279400" algn="l" rtl="0">
                <a:lnSpc>
                  <a:spcPct val="115000"/>
                </a:lnSpc>
                <a:spcBef>
                  <a:spcPts val="1600"/>
                </a:spcBef>
                <a:spcAft>
                  <a:spcPts val="160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9pPr>
            </a:lstStyle>
            <a:p>
              <a:pPr marL="0" indent="0">
                <a:buNone/>
              </a:pPr>
              <a:r>
                <a:rPr lang="en-US" sz="1800" b="1" dirty="0"/>
                <a:t>(most of) The CAHFS Team!</a:t>
              </a:r>
              <a:endParaRPr lang="en-US" sz="1100" dirty="0"/>
            </a:p>
          </p:txBody>
        </p:sp>
      </p:grpSp>
      <p:sp>
        <p:nvSpPr>
          <p:cNvPr id="19" name="TextBox 18">
            <a:extLst>
              <a:ext uri="{FF2B5EF4-FFF2-40B4-BE49-F238E27FC236}">
                <a16:creationId xmlns:a16="http://schemas.microsoft.com/office/drawing/2014/main" id="{126D6697-8C21-C2D8-5202-7CB643EB765D}"/>
              </a:ext>
            </a:extLst>
          </p:cNvPr>
          <p:cNvSpPr txBox="1"/>
          <p:nvPr/>
        </p:nvSpPr>
        <p:spPr>
          <a:xfrm>
            <a:off x="5344928" y="981162"/>
            <a:ext cx="2195306" cy="307777"/>
          </a:xfrm>
          <a:prstGeom prst="rect">
            <a:avLst/>
          </a:prstGeom>
          <a:noFill/>
        </p:spPr>
        <p:txBody>
          <a:bodyPr wrap="square">
            <a:spAutoFit/>
          </a:bodyPr>
          <a:lstStyle/>
          <a:p>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https://cahfs.umn.edu</a:t>
            </a:r>
          </a:p>
        </p:txBody>
      </p:sp>
      <p:grpSp>
        <p:nvGrpSpPr>
          <p:cNvPr id="27" name="Group 26">
            <a:extLst>
              <a:ext uri="{FF2B5EF4-FFF2-40B4-BE49-F238E27FC236}">
                <a16:creationId xmlns:a16="http://schemas.microsoft.com/office/drawing/2014/main" id="{46E9A8F5-0A69-D116-8FFE-70B9546C32F9}"/>
              </a:ext>
            </a:extLst>
          </p:cNvPr>
          <p:cNvGrpSpPr/>
          <p:nvPr/>
        </p:nvGrpSpPr>
        <p:grpSpPr>
          <a:xfrm>
            <a:off x="175269" y="293455"/>
            <a:ext cx="3700401" cy="3970392"/>
            <a:chOff x="175269" y="293455"/>
            <a:chExt cx="3700401" cy="3970392"/>
          </a:xfrm>
        </p:grpSpPr>
        <p:sp>
          <p:nvSpPr>
            <p:cNvPr id="10" name="Google Shape;111;p13"/>
            <p:cNvSpPr txBox="1">
              <a:spLocks/>
            </p:cNvSpPr>
            <p:nvPr/>
          </p:nvSpPr>
          <p:spPr>
            <a:xfrm>
              <a:off x="226406" y="293455"/>
              <a:ext cx="3598126" cy="449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Raleway"/>
                <a:buNone/>
                <a:defRPr sz="23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9pPr>
            </a:lstStyle>
            <a:p>
              <a:r>
                <a:rPr lang="en-US" sz="2400" dirty="0">
                  <a:solidFill>
                    <a:srgbClr val="1A1A1A"/>
                  </a:solidFill>
                </a:rPr>
                <a:t>Thank you! Questions?</a:t>
              </a:r>
              <a:endParaRPr lang="en-US" sz="2400" dirty="0"/>
            </a:p>
          </p:txBody>
        </p:sp>
        <p:sp>
          <p:nvSpPr>
            <p:cNvPr id="13" name="Google Shape;112;p13">
              <a:extLst>
                <a:ext uri="{FF2B5EF4-FFF2-40B4-BE49-F238E27FC236}">
                  <a16:creationId xmlns:a16="http://schemas.microsoft.com/office/drawing/2014/main" id="{93AAD1B0-89CA-CF01-A805-2CF76E66B787}"/>
                </a:ext>
              </a:extLst>
            </p:cNvPr>
            <p:cNvSpPr txBox="1">
              <a:spLocks/>
            </p:cNvSpPr>
            <p:nvPr/>
          </p:nvSpPr>
          <p:spPr>
            <a:xfrm>
              <a:off x="564978" y="825076"/>
              <a:ext cx="2920983" cy="449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chemeClr val="accent1"/>
                </a:buClr>
                <a:buSzPts val="1000"/>
                <a:buFont typeface="Open Sans"/>
                <a:buChar char="●"/>
                <a:defRPr sz="1300" b="0" i="0" u="none" strike="noStrike" cap="none">
                  <a:solidFill>
                    <a:schemeClr val="accent1"/>
                  </a:solidFill>
                  <a:latin typeface="Open Sans"/>
                  <a:ea typeface="Open Sans"/>
                  <a:cs typeface="Open Sans"/>
                  <a:sym typeface="Open Sans"/>
                </a:defRPr>
              </a:lvl1pPr>
              <a:lvl2pPr marL="914400" marR="0" lvl="1"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2pPr>
              <a:lvl3pPr marL="1371600" marR="0" lvl="2"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3pPr>
              <a:lvl4pPr marL="1828800" marR="0" lvl="3"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4pPr>
              <a:lvl5pPr marL="2286000" marR="0" lvl="4"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5pPr>
              <a:lvl6pPr marL="2743200" marR="0" lvl="5"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6pPr>
              <a:lvl7pPr marL="3200400" marR="0" lvl="6"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7pPr>
              <a:lvl8pPr marL="3657600" marR="0" lvl="7" indent="-279400" algn="l" rtl="0">
                <a:lnSpc>
                  <a:spcPct val="115000"/>
                </a:lnSpc>
                <a:spcBef>
                  <a:spcPts val="1600"/>
                </a:spcBef>
                <a:spcAft>
                  <a:spcPts val="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8pPr>
              <a:lvl9pPr marL="4114800" marR="0" lvl="8" indent="-279400" algn="l" rtl="0">
                <a:lnSpc>
                  <a:spcPct val="115000"/>
                </a:lnSpc>
                <a:spcBef>
                  <a:spcPts val="1600"/>
                </a:spcBef>
                <a:spcAft>
                  <a:spcPts val="1600"/>
                </a:spcAft>
                <a:buClr>
                  <a:schemeClr val="accent1"/>
                </a:buClr>
                <a:buSzPts val="800"/>
                <a:buFont typeface="Open Sans"/>
                <a:buChar char="■"/>
                <a:defRPr sz="1100" b="0" i="0" u="none" strike="noStrike" cap="none">
                  <a:solidFill>
                    <a:schemeClr val="accent1"/>
                  </a:solidFill>
                  <a:latin typeface="Open Sans"/>
                  <a:ea typeface="Open Sans"/>
                  <a:cs typeface="Open Sans"/>
                  <a:sym typeface="Open Sans"/>
                </a:defRPr>
              </a:lvl9pPr>
            </a:lstStyle>
            <a:p>
              <a:pPr marL="0" indent="0">
                <a:buNone/>
              </a:pPr>
              <a:r>
                <a:rPr lang="en-US" sz="1800" b="1" u="sng" dirty="0"/>
                <a:t>CAHFS Program Leaders</a:t>
              </a:r>
              <a:endParaRPr lang="en-US" sz="1100" u="sng" dirty="0"/>
            </a:p>
          </p:txBody>
        </p:sp>
        <p:grpSp>
          <p:nvGrpSpPr>
            <p:cNvPr id="24" name="Group 23">
              <a:extLst>
                <a:ext uri="{FF2B5EF4-FFF2-40B4-BE49-F238E27FC236}">
                  <a16:creationId xmlns:a16="http://schemas.microsoft.com/office/drawing/2014/main" id="{12852AE7-D6D9-87D1-3D9A-D09F1D7A1C19}"/>
                </a:ext>
              </a:extLst>
            </p:cNvPr>
            <p:cNvGrpSpPr/>
            <p:nvPr/>
          </p:nvGrpSpPr>
          <p:grpSpPr>
            <a:xfrm>
              <a:off x="175269" y="1315636"/>
              <a:ext cx="3700401" cy="2948211"/>
              <a:chOff x="144125" y="1315636"/>
              <a:chExt cx="3700401" cy="2948211"/>
            </a:xfrm>
          </p:grpSpPr>
          <p:pic>
            <p:nvPicPr>
              <p:cNvPr id="4" name="Google Shape;118;p5"/>
              <p:cNvPicPr preferRelativeResize="0"/>
              <p:nvPr/>
            </p:nvPicPr>
            <p:blipFill>
              <a:blip r:embed="rId4">
                <a:alphaModFix/>
              </a:blip>
              <a:stretch>
                <a:fillRect/>
              </a:stretch>
            </p:blipFill>
            <p:spPr>
              <a:xfrm>
                <a:off x="179137" y="2593893"/>
                <a:ext cx="821842" cy="1151855"/>
              </a:xfrm>
              <a:prstGeom prst="rect">
                <a:avLst/>
              </a:prstGeom>
              <a:noFill/>
              <a:ln>
                <a:noFill/>
              </a:ln>
            </p:spPr>
          </p:pic>
          <p:pic>
            <p:nvPicPr>
              <p:cNvPr id="9" name="Google Shape;117;p5"/>
              <p:cNvPicPr preferRelativeResize="0"/>
              <p:nvPr/>
            </p:nvPicPr>
            <p:blipFill>
              <a:blip r:embed="rId5">
                <a:alphaModFix/>
              </a:blip>
              <a:stretch>
                <a:fillRect/>
              </a:stretch>
            </p:blipFill>
            <p:spPr>
              <a:xfrm>
                <a:off x="144125" y="1370175"/>
                <a:ext cx="891867" cy="1022407"/>
              </a:xfrm>
              <a:prstGeom prst="rect">
                <a:avLst/>
              </a:prstGeom>
              <a:noFill/>
              <a:ln>
                <a:noFill/>
              </a:ln>
            </p:spPr>
          </p:pic>
          <p:pic>
            <p:nvPicPr>
              <p:cNvPr id="12" name="Google Shape;119;p5"/>
              <p:cNvPicPr preferRelativeResize="0"/>
              <p:nvPr/>
            </p:nvPicPr>
            <p:blipFill>
              <a:blip r:embed="rId6">
                <a:alphaModFix/>
              </a:blip>
              <a:stretch>
                <a:fillRect/>
              </a:stretch>
            </p:blipFill>
            <p:spPr>
              <a:xfrm>
                <a:off x="3013810" y="1456555"/>
                <a:ext cx="830716" cy="1151855"/>
              </a:xfrm>
              <a:prstGeom prst="rect">
                <a:avLst/>
              </a:prstGeom>
              <a:noFill/>
              <a:ln>
                <a:noFill/>
              </a:ln>
            </p:spPr>
          </p:pic>
          <p:sp>
            <p:nvSpPr>
              <p:cNvPr id="14" name="Google Shape;121;p5"/>
              <p:cNvSpPr txBox="1"/>
              <p:nvPr/>
            </p:nvSpPr>
            <p:spPr>
              <a:xfrm>
                <a:off x="1010097" y="1315636"/>
                <a:ext cx="1910122"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latin typeface="Open Sans"/>
                    <a:ea typeface="Open Sans"/>
                    <a:cs typeface="Open Sans"/>
                    <a:sym typeface="Open Sans"/>
                  </a:rPr>
                  <a:t>Andres Perez, DVM, PhD</a:t>
                </a:r>
                <a:endParaRPr sz="1100" b="1" dirty="0">
                  <a:latin typeface="Open Sans"/>
                  <a:ea typeface="Open Sans"/>
                  <a:cs typeface="Open Sans"/>
                  <a:sym typeface="Open Sans"/>
                </a:endParaRPr>
              </a:p>
              <a:p>
                <a:pPr marL="0" lvl="0" indent="0" algn="l" rtl="0">
                  <a:spcBef>
                    <a:spcPts val="0"/>
                  </a:spcBef>
                  <a:spcAft>
                    <a:spcPts val="0"/>
                  </a:spcAft>
                  <a:buNone/>
                </a:pPr>
                <a:r>
                  <a:rPr lang="en-US" sz="1100" dirty="0">
                    <a:latin typeface="Open Sans"/>
                    <a:ea typeface="Open Sans"/>
                    <a:cs typeface="Open Sans"/>
                    <a:sym typeface="Open Sans"/>
                  </a:rPr>
                  <a:t>Professor</a:t>
                </a:r>
                <a:endParaRPr sz="1100" dirty="0">
                  <a:latin typeface="Open Sans"/>
                  <a:ea typeface="Open Sans"/>
                  <a:cs typeface="Open Sans"/>
                  <a:sym typeface="Open Sans"/>
                </a:endParaRPr>
              </a:p>
            </p:txBody>
          </p:sp>
          <p:sp>
            <p:nvSpPr>
              <p:cNvPr id="15" name="Google Shape;122;p5"/>
              <p:cNvSpPr txBox="1"/>
              <p:nvPr/>
            </p:nvSpPr>
            <p:spPr>
              <a:xfrm>
                <a:off x="390409" y="2020976"/>
                <a:ext cx="2648469" cy="5231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100" b="1" dirty="0">
                    <a:latin typeface="Open Sans"/>
                    <a:ea typeface="Open Sans"/>
                    <a:cs typeface="Open Sans"/>
                    <a:sym typeface="Open Sans"/>
                  </a:rPr>
                  <a:t>Ma. Sol Perez, DVM, PhD</a:t>
                </a:r>
                <a:endParaRPr sz="1100" b="1" dirty="0">
                  <a:latin typeface="Open Sans"/>
                  <a:ea typeface="Open Sans"/>
                  <a:cs typeface="Open Sans"/>
                  <a:sym typeface="Open Sans"/>
                </a:endParaRPr>
              </a:p>
              <a:p>
                <a:pPr marL="0" lvl="0" indent="0" algn="r" rtl="0">
                  <a:spcBef>
                    <a:spcPts val="0"/>
                  </a:spcBef>
                  <a:spcAft>
                    <a:spcPts val="0"/>
                  </a:spcAft>
                  <a:buNone/>
                </a:pPr>
                <a:r>
                  <a:rPr lang="en-US" sz="1100" dirty="0">
                    <a:latin typeface="Open Sans"/>
                    <a:ea typeface="Open Sans"/>
                    <a:cs typeface="Open Sans"/>
                    <a:sym typeface="Open Sans"/>
                  </a:rPr>
                  <a:t>Deputy Director</a:t>
                </a:r>
                <a:endParaRPr sz="1100" dirty="0">
                  <a:latin typeface="Open Sans"/>
                  <a:ea typeface="Open Sans"/>
                  <a:cs typeface="Open Sans"/>
                  <a:sym typeface="Open Sans"/>
                </a:endParaRPr>
              </a:p>
            </p:txBody>
          </p:sp>
          <p:sp>
            <p:nvSpPr>
              <p:cNvPr id="16" name="Google Shape;123;p5"/>
              <p:cNvSpPr txBox="1"/>
              <p:nvPr/>
            </p:nvSpPr>
            <p:spPr>
              <a:xfrm>
                <a:off x="1010097" y="2784630"/>
                <a:ext cx="2195306"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latin typeface="Open Sans"/>
                    <a:ea typeface="Open Sans"/>
                    <a:cs typeface="Open Sans"/>
                    <a:sym typeface="Open Sans"/>
                  </a:rPr>
                  <a:t>Mary Katherine O’Brien, PhD</a:t>
                </a:r>
                <a:endParaRPr sz="1100" b="1" dirty="0">
                  <a:latin typeface="Open Sans"/>
                  <a:ea typeface="Open Sans"/>
                  <a:cs typeface="Open Sans"/>
                  <a:sym typeface="Open Sans"/>
                </a:endParaRPr>
              </a:p>
              <a:p>
                <a:pPr marL="0" lvl="0" indent="0" algn="l" rtl="0">
                  <a:spcBef>
                    <a:spcPts val="0"/>
                  </a:spcBef>
                  <a:spcAft>
                    <a:spcPts val="0"/>
                  </a:spcAft>
                  <a:buNone/>
                </a:pPr>
                <a:r>
                  <a:rPr lang="en-US" sz="1100" dirty="0">
                    <a:latin typeface="Open Sans"/>
                    <a:ea typeface="Open Sans"/>
                    <a:cs typeface="Open Sans"/>
                    <a:sym typeface="Open Sans"/>
                  </a:rPr>
                  <a:t>Program Director</a:t>
                </a:r>
                <a:endParaRPr sz="1100" dirty="0">
                  <a:latin typeface="Open Sans"/>
                  <a:ea typeface="Open Sans"/>
                  <a:cs typeface="Open Sans"/>
                  <a:sym typeface="Open Sans"/>
                </a:endParaRPr>
              </a:p>
            </p:txBody>
          </p:sp>
          <p:pic>
            <p:nvPicPr>
              <p:cNvPr id="21" name="Picture 20" descr="A person with glasses smiling&#10;&#10;Description automatically generated">
                <a:extLst>
                  <a:ext uri="{FF2B5EF4-FFF2-40B4-BE49-F238E27FC236}">
                    <a16:creationId xmlns:a16="http://schemas.microsoft.com/office/drawing/2014/main" id="{8E9AA67F-E167-2A6E-B159-4BD8FF9D441F}"/>
                  </a:ext>
                </a:extLst>
              </p:cNvPr>
              <p:cNvPicPr>
                <a:picLocks noChangeAspect="1"/>
              </p:cNvPicPr>
              <p:nvPr/>
            </p:nvPicPr>
            <p:blipFill>
              <a:blip r:embed="rId7"/>
              <a:stretch>
                <a:fillRect/>
              </a:stretch>
            </p:blipFill>
            <p:spPr>
              <a:xfrm>
                <a:off x="3045217" y="3089252"/>
                <a:ext cx="767903" cy="1151855"/>
              </a:xfrm>
              <a:prstGeom prst="rect">
                <a:avLst/>
              </a:prstGeom>
            </p:spPr>
          </p:pic>
          <p:sp>
            <p:nvSpPr>
              <p:cNvPr id="23" name="Google Shape;122;p5">
                <a:extLst>
                  <a:ext uri="{FF2B5EF4-FFF2-40B4-BE49-F238E27FC236}">
                    <a16:creationId xmlns:a16="http://schemas.microsoft.com/office/drawing/2014/main" id="{95EC69C2-DCE7-9D8A-29DF-B7C546A1975F}"/>
                  </a:ext>
                </a:extLst>
              </p:cNvPr>
              <p:cNvSpPr txBox="1"/>
              <p:nvPr/>
            </p:nvSpPr>
            <p:spPr>
              <a:xfrm>
                <a:off x="390409" y="3571380"/>
                <a:ext cx="2648469" cy="69246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100" b="1" dirty="0">
                    <a:latin typeface="Open Sans"/>
                    <a:ea typeface="Open Sans"/>
                    <a:cs typeface="Open Sans"/>
                    <a:sym typeface="Open Sans"/>
                  </a:rPr>
                  <a:t>Melinda Wilkins, DVM, </a:t>
                </a:r>
              </a:p>
              <a:p>
                <a:pPr marL="0" lvl="0" indent="0" algn="r" rtl="0">
                  <a:spcBef>
                    <a:spcPts val="0"/>
                  </a:spcBef>
                  <a:spcAft>
                    <a:spcPts val="0"/>
                  </a:spcAft>
                  <a:buNone/>
                </a:pPr>
                <a:r>
                  <a:rPr lang="en-US" sz="1100" b="1" dirty="0">
                    <a:latin typeface="Open Sans"/>
                    <a:ea typeface="Open Sans"/>
                    <a:cs typeface="Open Sans"/>
                    <a:sym typeface="Open Sans"/>
                  </a:rPr>
                  <a:t>MPH, PhD, ACVPM</a:t>
                </a:r>
                <a:endParaRPr sz="1100" b="1" dirty="0">
                  <a:latin typeface="Open Sans"/>
                  <a:ea typeface="Open Sans"/>
                  <a:cs typeface="Open Sans"/>
                  <a:sym typeface="Open Sans"/>
                </a:endParaRPr>
              </a:p>
              <a:p>
                <a:pPr marL="0" lvl="0" indent="0" algn="r" rtl="0">
                  <a:spcBef>
                    <a:spcPts val="0"/>
                  </a:spcBef>
                  <a:spcAft>
                    <a:spcPts val="0"/>
                  </a:spcAft>
                  <a:buNone/>
                </a:pPr>
                <a:r>
                  <a:rPr lang="en-US" sz="1100" dirty="0">
                    <a:latin typeface="Open Sans"/>
                    <a:ea typeface="Open Sans"/>
                    <a:cs typeface="Open Sans"/>
                    <a:sym typeface="Open Sans"/>
                  </a:rPr>
                  <a:t>Residency Director</a:t>
                </a:r>
                <a:endParaRPr sz="1100" dirty="0">
                  <a:latin typeface="Open Sans"/>
                  <a:ea typeface="Open Sans"/>
                  <a:cs typeface="Open Sans"/>
                  <a:sym typeface="Open Sans"/>
                </a:endParaRPr>
              </a:p>
            </p:txBody>
          </p:sp>
        </p:grpSp>
      </p:grpSp>
    </p:spTree>
    <p:extLst>
      <p:ext uri="{BB962C8B-B14F-4D97-AF65-F5344CB8AC3E}">
        <p14:creationId xmlns:p14="http://schemas.microsoft.com/office/powerpoint/2010/main" val="40835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Text Placeholder 2"/>
          <p:cNvSpPr>
            <a:spLocks noGrp="1"/>
          </p:cNvSpPr>
          <p:nvPr>
            <p:ph type="body" idx="1"/>
          </p:nvPr>
        </p:nvSpPr>
        <p:spPr>
          <a:xfrm>
            <a:off x="119122" y="1146817"/>
            <a:ext cx="4973268" cy="2261100"/>
          </a:xfrm>
        </p:spPr>
        <p:txBody>
          <a:bodyPr/>
          <a:lstStyle/>
          <a:p>
            <a:r>
              <a:rPr lang="en-US" sz="1600" dirty="0"/>
              <a:t>CAHFS</a:t>
            </a:r>
            <a:br>
              <a:rPr lang="en-US" sz="1600" dirty="0"/>
            </a:br>
            <a:endParaRPr lang="en-US" sz="1600" dirty="0"/>
          </a:p>
          <a:p>
            <a:r>
              <a:rPr lang="en-US" sz="1600" dirty="0"/>
              <a:t>Foreign and Emerging Disease Research</a:t>
            </a:r>
          </a:p>
          <a:p>
            <a:pPr lvl="1"/>
            <a:r>
              <a:rPr lang="en-US" sz="1200" dirty="0"/>
              <a:t>African Swine Fever</a:t>
            </a:r>
          </a:p>
          <a:p>
            <a:pPr lvl="1"/>
            <a:r>
              <a:rPr lang="en-US" sz="1200" dirty="0"/>
              <a:t>Avian Influenza Dashboard</a:t>
            </a:r>
          </a:p>
          <a:p>
            <a:pPr lvl="1"/>
            <a:r>
              <a:rPr lang="en-US" sz="1200" dirty="0"/>
              <a:t>Japanese Encephalitis Virus, Vesicular Stomatitis Virus, Foot-and-mouth disease</a:t>
            </a:r>
          </a:p>
          <a:p>
            <a:pPr marL="635000" lvl="1" indent="0">
              <a:buNone/>
            </a:pPr>
            <a:br>
              <a:rPr lang="en-US" sz="1200" dirty="0"/>
            </a:br>
            <a:endParaRPr lang="en-US" sz="1200" dirty="0"/>
          </a:p>
        </p:txBody>
      </p:sp>
      <p:pic>
        <p:nvPicPr>
          <p:cNvPr id="4" name="Google Shape;104;p3">
            <a:extLst>
              <a:ext uri="{FF2B5EF4-FFF2-40B4-BE49-F238E27FC236}">
                <a16:creationId xmlns:a16="http://schemas.microsoft.com/office/drawing/2014/main" id="{24CF2D53-2E6C-699C-2FD5-D0798FB2DAAE}"/>
              </a:ext>
            </a:extLst>
          </p:cNvPr>
          <p:cNvPicPr preferRelativeResize="0"/>
          <p:nvPr/>
        </p:nvPicPr>
        <p:blipFill rotWithShape="1">
          <a:blip r:embed="rId2">
            <a:alphaModFix/>
          </a:blip>
          <a:srcRect l="29077" r="11512"/>
          <a:stretch/>
        </p:blipFill>
        <p:spPr>
          <a:xfrm>
            <a:off x="5515641" y="566650"/>
            <a:ext cx="2955260" cy="3415437"/>
          </a:xfrm>
          <a:prstGeom prst="rect">
            <a:avLst/>
          </a:prstGeom>
          <a:noFill/>
          <a:ln>
            <a:noFill/>
          </a:ln>
        </p:spPr>
      </p:pic>
    </p:spTree>
    <p:extLst>
      <p:ext uri="{BB962C8B-B14F-4D97-AF65-F5344CB8AC3E}">
        <p14:creationId xmlns:p14="http://schemas.microsoft.com/office/powerpoint/2010/main" val="259617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26;p6">
            <a:extLst>
              <a:ext uri="{FF2B5EF4-FFF2-40B4-BE49-F238E27FC236}">
                <a16:creationId xmlns:a16="http://schemas.microsoft.com/office/drawing/2014/main" id="{7C9EB50D-3D3E-6553-940F-16BDE406D5C2}"/>
              </a:ext>
            </a:extLst>
          </p:cNvPr>
          <p:cNvSpPr txBox="1">
            <a:spLocks/>
          </p:cNvSpPr>
          <p:nvPr/>
        </p:nvSpPr>
        <p:spPr>
          <a:xfrm>
            <a:off x="346919" y="560673"/>
            <a:ext cx="4096557" cy="757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a:lnSpc>
                <a:spcPct val="115000"/>
              </a:lnSpc>
            </a:pPr>
            <a:r>
              <a:rPr lang="es-ES" sz="2400" dirty="0">
                <a:solidFill>
                  <a:schemeClr val="bg2"/>
                </a:solidFill>
              </a:rPr>
              <a:t>Center </a:t>
            </a:r>
            <a:r>
              <a:rPr lang="es-ES" sz="2400" dirty="0" err="1">
                <a:solidFill>
                  <a:schemeClr val="bg2"/>
                </a:solidFill>
              </a:rPr>
              <a:t>for</a:t>
            </a:r>
            <a:r>
              <a:rPr lang="es-ES" sz="2400" dirty="0">
                <a:solidFill>
                  <a:schemeClr val="bg2"/>
                </a:solidFill>
              </a:rPr>
              <a:t> Animal </a:t>
            </a:r>
            <a:r>
              <a:rPr lang="es-ES" sz="2400" dirty="0" err="1">
                <a:solidFill>
                  <a:schemeClr val="bg2"/>
                </a:solidFill>
              </a:rPr>
              <a:t>Health</a:t>
            </a:r>
            <a:r>
              <a:rPr lang="es-ES" sz="2400" dirty="0">
                <a:solidFill>
                  <a:schemeClr val="bg2"/>
                </a:solidFill>
              </a:rPr>
              <a:t> </a:t>
            </a:r>
            <a:br>
              <a:rPr lang="es-ES" sz="2400" dirty="0">
                <a:solidFill>
                  <a:schemeClr val="bg2"/>
                </a:solidFill>
              </a:rPr>
            </a:br>
            <a:r>
              <a:rPr lang="es-ES" sz="2400" dirty="0">
                <a:solidFill>
                  <a:schemeClr val="bg2"/>
                </a:solidFill>
              </a:rPr>
              <a:t>and </a:t>
            </a:r>
            <a:r>
              <a:rPr lang="es-ES" sz="2400" dirty="0" err="1">
                <a:solidFill>
                  <a:schemeClr val="bg2"/>
                </a:solidFill>
              </a:rPr>
              <a:t>Food</a:t>
            </a:r>
            <a:r>
              <a:rPr lang="es-ES" sz="2400" dirty="0">
                <a:solidFill>
                  <a:schemeClr val="bg2"/>
                </a:solidFill>
              </a:rPr>
              <a:t> Safety (CAHFS)</a:t>
            </a:r>
          </a:p>
          <a:p>
            <a:pPr algn="ctr">
              <a:lnSpc>
                <a:spcPct val="115000"/>
              </a:lnSpc>
            </a:pPr>
            <a:endParaRPr lang="es-ES" sz="1800" u="sng" dirty="0">
              <a:solidFill>
                <a:schemeClr val="accent1"/>
              </a:solidFill>
            </a:endParaRPr>
          </a:p>
        </p:txBody>
      </p:sp>
      <p:graphicFrame>
        <p:nvGraphicFramePr>
          <p:cNvPr id="10" name="Diagram 9">
            <a:extLst>
              <a:ext uri="{FF2B5EF4-FFF2-40B4-BE49-F238E27FC236}">
                <a16:creationId xmlns:a16="http://schemas.microsoft.com/office/drawing/2014/main" id="{226D13DC-C43A-4D31-B4FD-187C1FE44149}"/>
              </a:ext>
            </a:extLst>
          </p:cNvPr>
          <p:cNvGraphicFramePr/>
          <p:nvPr>
            <p:extLst>
              <p:ext uri="{D42A27DB-BD31-4B8C-83A1-F6EECF244321}">
                <p14:modId xmlns:p14="http://schemas.microsoft.com/office/powerpoint/2010/main" val="2507940016"/>
              </p:ext>
            </p:extLst>
          </p:nvPr>
        </p:nvGraphicFramePr>
        <p:xfrm>
          <a:off x="5008626" y="516445"/>
          <a:ext cx="3927348" cy="311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126;p6">
            <a:extLst>
              <a:ext uri="{FF2B5EF4-FFF2-40B4-BE49-F238E27FC236}">
                <a16:creationId xmlns:a16="http://schemas.microsoft.com/office/drawing/2014/main" id="{C6BCA9A8-CB9E-FC96-19A3-9A19E11BBF0D}"/>
              </a:ext>
            </a:extLst>
          </p:cNvPr>
          <p:cNvSpPr txBox="1">
            <a:spLocks/>
          </p:cNvSpPr>
          <p:nvPr/>
        </p:nvSpPr>
        <p:spPr>
          <a:xfrm>
            <a:off x="4572000" y="3702188"/>
            <a:ext cx="4800600" cy="478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algn="ctr">
              <a:lnSpc>
                <a:spcPct val="115000"/>
              </a:lnSpc>
            </a:pPr>
            <a:r>
              <a:rPr lang="es-ES" sz="1100" b="0" i="1" dirty="0" err="1">
                <a:solidFill>
                  <a:schemeClr val="accent1"/>
                </a:solidFill>
              </a:rPr>
              <a:t>Connecting</a:t>
            </a:r>
            <a:r>
              <a:rPr lang="es-ES" sz="1100" b="0" i="1" dirty="0">
                <a:solidFill>
                  <a:schemeClr val="accent1"/>
                </a:solidFill>
              </a:rPr>
              <a:t> Minnesota and </a:t>
            </a:r>
            <a:r>
              <a:rPr lang="es-ES" sz="1100" b="0" i="1" dirty="0" err="1">
                <a:solidFill>
                  <a:schemeClr val="accent1"/>
                </a:solidFill>
              </a:rPr>
              <a:t>the</a:t>
            </a:r>
            <a:r>
              <a:rPr lang="es-ES" sz="1100" b="0" i="1" dirty="0">
                <a:solidFill>
                  <a:schemeClr val="accent1"/>
                </a:solidFill>
              </a:rPr>
              <a:t> </a:t>
            </a:r>
            <a:r>
              <a:rPr lang="es-ES" sz="1100" b="0" i="1" dirty="0" err="1">
                <a:solidFill>
                  <a:schemeClr val="accent1"/>
                </a:solidFill>
              </a:rPr>
              <a:t>World</a:t>
            </a:r>
            <a:r>
              <a:rPr lang="es-ES" sz="1100" b="0" i="1" dirty="0">
                <a:solidFill>
                  <a:schemeClr val="accent1"/>
                </a:solidFill>
              </a:rPr>
              <a:t> </a:t>
            </a:r>
            <a:r>
              <a:rPr lang="es-ES" sz="1100" b="0" i="1" dirty="0" err="1">
                <a:solidFill>
                  <a:schemeClr val="accent1"/>
                </a:solidFill>
              </a:rPr>
              <a:t>to</a:t>
            </a:r>
            <a:r>
              <a:rPr lang="es-ES" sz="1100" b="0" i="1" dirty="0">
                <a:solidFill>
                  <a:schemeClr val="accent1"/>
                </a:solidFill>
              </a:rPr>
              <a:t> </a:t>
            </a:r>
            <a:r>
              <a:rPr lang="es-ES" sz="1100" b="0" i="1" dirty="0" err="1">
                <a:solidFill>
                  <a:schemeClr val="accent1"/>
                </a:solidFill>
              </a:rPr>
              <a:t>develop</a:t>
            </a:r>
            <a:r>
              <a:rPr lang="es-ES" sz="1100" b="0" i="1" dirty="0">
                <a:solidFill>
                  <a:schemeClr val="accent1"/>
                </a:solidFill>
              </a:rPr>
              <a:t> </a:t>
            </a:r>
            <a:r>
              <a:rPr lang="es-ES" sz="1100" b="0" i="1" dirty="0" err="1">
                <a:solidFill>
                  <a:schemeClr val="accent1"/>
                </a:solidFill>
              </a:rPr>
              <a:t>solutions</a:t>
            </a:r>
            <a:r>
              <a:rPr lang="es-ES" sz="1100" b="0" i="1" dirty="0">
                <a:solidFill>
                  <a:schemeClr val="accent1"/>
                </a:solidFill>
              </a:rPr>
              <a:t> </a:t>
            </a:r>
          </a:p>
          <a:p>
            <a:pPr algn="ctr">
              <a:lnSpc>
                <a:spcPct val="115000"/>
              </a:lnSpc>
            </a:pPr>
            <a:r>
              <a:rPr lang="es-ES" sz="1100" b="0" i="1" dirty="0" err="1">
                <a:solidFill>
                  <a:schemeClr val="accent1"/>
                </a:solidFill>
              </a:rPr>
              <a:t>to</a:t>
            </a:r>
            <a:r>
              <a:rPr lang="es-ES" sz="1100" b="0" i="1" dirty="0">
                <a:solidFill>
                  <a:schemeClr val="accent1"/>
                </a:solidFill>
              </a:rPr>
              <a:t> </a:t>
            </a:r>
            <a:r>
              <a:rPr lang="es-ES" sz="1100" b="0" i="1" dirty="0" err="1">
                <a:solidFill>
                  <a:schemeClr val="accent1"/>
                </a:solidFill>
              </a:rPr>
              <a:t>shared</a:t>
            </a:r>
            <a:r>
              <a:rPr lang="es-ES" sz="1100" b="0" i="1" dirty="0">
                <a:solidFill>
                  <a:schemeClr val="accent1"/>
                </a:solidFill>
              </a:rPr>
              <a:t> </a:t>
            </a:r>
            <a:r>
              <a:rPr lang="es-ES" sz="1100" b="0" i="1" dirty="0" err="1">
                <a:solidFill>
                  <a:schemeClr val="accent1"/>
                </a:solidFill>
              </a:rPr>
              <a:t>challenges</a:t>
            </a:r>
            <a:r>
              <a:rPr lang="es-ES" sz="1100" b="0" i="1" dirty="0">
                <a:solidFill>
                  <a:schemeClr val="accent1"/>
                </a:solidFill>
              </a:rPr>
              <a:t> in </a:t>
            </a:r>
            <a:r>
              <a:rPr lang="es-ES" sz="1100" b="0" i="1" dirty="0" err="1">
                <a:solidFill>
                  <a:schemeClr val="accent1"/>
                </a:solidFill>
              </a:rPr>
              <a:t>veterinary</a:t>
            </a:r>
            <a:r>
              <a:rPr lang="es-ES" sz="1100" b="0" i="1" dirty="0">
                <a:solidFill>
                  <a:schemeClr val="accent1"/>
                </a:solidFill>
              </a:rPr>
              <a:t> </a:t>
            </a:r>
            <a:r>
              <a:rPr lang="es-ES" sz="1100" b="0" i="1" dirty="0" err="1">
                <a:solidFill>
                  <a:schemeClr val="accent1"/>
                </a:solidFill>
              </a:rPr>
              <a:t>public</a:t>
            </a:r>
            <a:r>
              <a:rPr lang="es-ES" sz="1100" b="0" i="1" dirty="0">
                <a:solidFill>
                  <a:schemeClr val="accent1"/>
                </a:solidFill>
              </a:rPr>
              <a:t> </a:t>
            </a:r>
            <a:r>
              <a:rPr lang="es-ES" sz="1100" b="0" i="1" dirty="0" err="1">
                <a:solidFill>
                  <a:schemeClr val="accent1"/>
                </a:solidFill>
              </a:rPr>
              <a:t>health</a:t>
            </a:r>
            <a:endParaRPr lang="es-ES" sz="1100" b="0" i="1" dirty="0">
              <a:solidFill>
                <a:schemeClr val="accent1"/>
              </a:solidFill>
            </a:endParaRPr>
          </a:p>
        </p:txBody>
      </p:sp>
      <p:sp>
        <p:nvSpPr>
          <p:cNvPr id="14" name="Google Shape;131;p7">
            <a:extLst>
              <a:ext uri="{FF2B5EF4-FFF2-40B4-BE49-F238E27FC236}">
                <a16:creationId xmlns:a16="http://schemas.microsoft.com/office/drawing/2014/main" id="{32577C41-1CC0-0E33-7BB3-58D143DD4333}"/>
              </a:ext>
            </a:extLst>
          </p:cNvPr>
          <p:cNvSpPr txBox="1">
            <a:spLocks/>
          </p:cNvSpPr>
          <p:nvPr/>
        </p:nvSpPr>
        <p:spPr>
          <a:xfrm>
            <a:off x="390839" y="1736748"/>
            <a:ext cx="3927349" cy="2723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285750" indent="-285750">
              <a:lnSpc>
                <a:spcPct val="115000"/>
              </a:lnSpc>
              <a:buFont typeface="Arial" panose="020B0604020202020204" pitchFamily="34" charset="0"/>
              <a:buChar char="•"/>
            </a:pPr>
            <a:r>
              <a:rPr lang="es-E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WOAH Collaborating Center </a:t>
            </a:r>
          </a:p>
          <a:p>
            <a:pPr marL="285750" indent="-285750">
              <a:lnSpc>
                <a:spcPct val="115000"/>
              </a:lnSpc>
              <a:buFont typeface="Arial" panose="020B0604020202020204" pitchFamily="34" charset="0"/>
              <a:buChar char="•"/>
            </a:pPr>
            <a:r>
              <a:rPr lang="es-E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FAO Reference Center</a:t>
            </a:r>
          </a:p>
          <a:p>
            <a:pPr marL="285750" indent="-285750">
              <a:lnSpc>
                <a:spcPct val="115000"/>
              </a:lnSpc>
              <a:buFont typeface="Arial" panose="020B0604020202020204" pitchFamily="34" charset="0"/>
              <a:buChar char="•"/>
            </a:pPr>
            <a:r>
              <a:rPr lang="es-E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Long standing (10+ years) relationship </a:t>
            </a:r>
            <a:r>
              <a:rPr lang="en-U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with</a:t>
            </a:r>
            <a:r>
              <a:rPr lang="es-E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 USDA-ARS</a:t>
            </a:r>
          </a:p>
          <a:p>
            <a:pPr marL="285750" indent="-285750">
              <a:lnSpc>
                <a:spcPct val="115000"/>
              </a:lnSpc>
              <a:buFont typeface="Arial" panose="020B0604020202020204" pitchFamily="34" charset="0"/>
              <a:buChar char="•"/>
            </a:pPr>
            <a:r>
              <a:rPr lang="es-ES" sz="1600" b="0" dirty="0">
                <a:solidFill>
                  <a:schemeClr val="dk2"/>
                </a:solidFill>
                <a:latin typeface="Open Sans" panose="020B0606030504020204" pitchFamily="34" charset="0"/>
                <a:ea typeface="Open Sans" panose="020B0606030504020204" pitchFamily="34" charset="0"/>
                <a:cs typeface="Open Sans" panose="020B0606030504020204" pitchFamily="34" charset="0"/>
              </a:rPr>
              <a:t>Many collaborations with USDA-CEAH, USDA-APHIS, and USDA-FAS</a:t>
            </a:r>
          </a:p>
          <a:p>
            <a:endParaRPr lang="es-ES" sz="2000" b="0" dirty="0">
              <a:solidFill>
                <a:schemeClr val="dk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Star: 5 Points 15">
            <a:extLst>
              <a:ext uri="{FF2B5EF4-FFF2-40B4-BE49-F238E27FC236}">
                <a16:creationId xmlns:a16="http://schemas.microsoft.com/office/drawing/2014/main" id="{8D12C537-F0A5-772D-52BE-7010D00E2C2B}"/>
              </a:ext>
            </a:extLst>
          </p:cNvPr>
          <p:cNvSpPr/>
          <p:nvPr/>
        </p:nvSpPr>
        <p:spPr>
          <a:xfrm>
            <a:off x="4443476" y="2758133"/>
            <a:ext cx="1130300" cy="1003300"/>
          </a:xfrm>
          <a:prstGeom prst="star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1578D64-4A29-6A5B-E71F-262DE53EBCD0}"/>
              </a:ext>
            </a:extLst>
          </p:cNvPr>
          <p:cNvPicPr>
            <a:picLocks noChangeAspect="1"/>
          </p:cNvPicPr>
          <p:nvPr/>
        </p:nvPicPr>
        <p:blipFill>
          <a:blip r:embed="rId8"/>
          <a:stretch>
            <a:fillRect/>
          </a:stretch>
        </p:blipFill>
        <p:spPr>
          <a:xfrm>
            <a:off x="7282577" y="3204791"/>
            <a:ext cx="1470584" cy="359654"/>
          </a:xfrm>
          <a:prstGeom prst="rect">
            <a:avLst/>
          </a:prstGeom>
        </p:spPr>
      </p:pic>
    </p:spTree>
    <p:extLst>
      <p:ext uri="{BB962C8B-B14F-4D97-AF65-F5344CB8AC3E}">
        <p14:creationId xmlns:p14="http://schemas.microsoft.com/office/powerpoint/2010/main" val="39366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bbon: Tilted Down 5">
            <a:extLst>
              <a:ext uri="{FF2B5EF4-FFF2-40B4-BE49-F238E27FC236}">
                <a16:creationId xmlns:a16="http://schemas.microsoft.com/office/drawing/2014/main" id="{5BD0AFE0-F0AC-6FBF-0A22-FE009BF6BFE7}"/>
              </a:ext>
            </a:extLst>
          </p:cNvPr>
          <p:cNvSpPr/>
          <p:nvPr/>
        </p:nvSpPr>
        <p:spPr>
          <a:xfrm>
            <a:off x="360544" y="538127"/>
            <a:ext cx="8422913" cy="949326"/>
          </a:xfrm>
          <a:prstGeom prst="ribbon">
            <a:avLst>
              <a:gd name="adj1" fmla="val 16667"/>
              <a:gd name="adj2"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D2E5F-E524-E41F-FBB0-6B0155A32740}"/>
              </a:ext>
            </a:extLst>
          </p:cNvPr>
          <p:cNvSpPr>
            <a:spLocks noGrp="1"/>
          </p:cNvSpPr>
          <p:nvPr>
            <p:ph type="title"/>
          </p:nvPr>
        </p:nvSpPr>
        <p:spPr>
          <a:xfrm>
            <a:off x="1524975" y="840440"/>
            <a:ext cx="6094050" cy="535200"/>
          </a:xfrm>
        </p:spPr>
        <p:txBody>
          <a:bodyPr/>
          <a:lstStyle/>
          <a:p>
            <a:r>
              <a:rPr lang="en-US" sz="2400" dirty="0">
                <a:solidFill>
                  <a:schemeClr val="bg1"/>
                </a:solidFill>
              </a:rPr>
              <a:t>Foreign and Emerging Disease Research</a:t>
            </a:r>
            <a:br>
              <a:rPr lang="en-US" sz="2400" dirty="0">
                <a:solidFill>
                  <a:schemeClr val="bg1"/>
                </a:solidFill>
              </a:rPr>
            </a:br>
            <a:endParaRPr lang="en-US" sz="2400" dirty="0">
              <a:solidFill>
                <a:schemeClr val="bg1"/>
              </a:solidFill>
            </a:endParaRPr>
          </a:p>
        </p:txBody>
      </p:sp>
      <p:graphicFrame>
        <p:nvGraphicFramePr>
          <p:cNvPr id="4" name="Diagram 3">
            <a:extLst>
              <a:ext uri="{FF2B5EF4-FFF2-40B4-BE49-F238E27FC236}">
                <a16:creationId xmlns:a16="http://schemas.microsoft.com/office/drawing/2014/main" id="{8C542CAD-FBFD-D1D1-00C9-052E9C9B2610}"/>
              </a:ext>
            </a:extLst>
          </p:cNvPr>
          <p:cNvGraphicFramePr/>
          <p:nvPr>
            <p:extLst>
              <p:ext uri="{D42A27DB-BD31-4B8C-83A1-F6EECF244321}">
                <p14:modId xmlns:p14="http://schemas.microsoft.com/office/powerpoint/2010/main" val="3698833858"/>
              </p:ext>
            </p:extLst>
          </p:nvPr>
        </p:nvGraphicFramePr>
        <p:xfrm>
          <a:off x="727800" y="1781227"/>
          <a:ext cx="7688400" cy="226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54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54375F-BA0B-A43B-342A-216DE8DB5E5F}"/>
              </a:ext>
            </a:extLst>
          </p:cNvPr>
          <p:cNvPicPr>
            <a:picLocks noChangeAspect="1"/>
          </p:cNvPicPr>
          <p:nvPr/>
        </p:nvPicPr>
        <p:blipFill>
          <a:blip r:embed="rId2"/>
          <a:stretch>
            <a:fillRect/>
          </a:stretch>
        </p:blipFill>
        <p:spPr>
          <a:xfrm>
            <a:off x="3973729" y="2806119"/>
            <a:ext cx="4834294" cy="1066592"/>
          </a:xfrm>
          <a:prstGeom prst="rect">
            <a:avLst/>
          </a:prstGeom>
        </p:spPr>
      </p:pic>
      <p:pic>
        <p:nvPicPr>
          <p:cNvPr id="6" name="Picture 5">
            <a:extLst>
              <a:ext uri="{FF2B5EF4-FFF2-40B4-BE49-F238E27FC236}">
                <a16:creationId xmlns:a16="http://schemas.microsoft.com/office/drawing/2014/main" id="{7DD0A2D7-3BED-34D6-F1E5-FD762AAD4739}"/>
              </a:ext>
            </a:extLst>
          </p:cNvPr>
          <p:cNvPicPr>
            <a:picLocks noChangeAspect="1"/>
          </p:cNvPicPr>
          <p:nvPr/>
        </p:nvPicPr>
        <p:blipFill>
          <a:blip r:embed="rId3"/>
          <a:stretch>
            <a:fillRect/>
          </a:stretch>
        </p:blipFill>
        <p:spPr>
          <a:xfrm>
            <a:off x="4396552" y="1334745"/>
            <a:ext cx="4063275" cy="1237005"/>
          </a:xfrm>
          <a:prstGeom prst="rect">
            <a:avLst/>
          </a:prstGeom>
        </p:spPr>
      </p:pic>
      <p:sp>
        <p:nvSpPr>
          <p:cNvPr id="13" name="Title 1">
            <a:extLst>
              <a:ext uri="{FF2B5EF4-FFF2-40B4-BE49-F238E27FC236}">
                <a16:creationId xmlns:a16="http://schemas.microsoft.com/office/drawing/2014/main" id="{075B1496-EEFE-2972-B3B8-B81AEF39A831}"/>
              </a:ext>
            </a:extLst>
          </p:cNvPr>
          <p:cNvSpPr txBox="1">
            <a:spLocks/>
          </p:cNvSpPr>
          <p:nvPr/>
        </p:nvSpPr>
        <p:spPr>
          <a:xfrm>
            <a:off x="1555338" y="426950"/>
            <a:ext cx="6033323" cy="535200"/>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000"/>
              <a:buFont typeface="Raleway"/>
              <a:buNone/>
              <a:defRPr sz="23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000"/>
              <a:buFont typeface="Raleway"/>
              <a:buNone/>
              <a:defRPr sz="2600" b="1" i="0" u="none" strike="noStrike" cap="none">
                <a:solidFill>
                  <a:schemeClr val="dk2"/>
                </a:solidFill>
                <a:latin typeface="Raleway"/>
                <a:ea typeface="Raleway"/>
                <a:cs typeface="Raleway"/>
                <a:sym typeface="Raleway"/>
              </a:defRPr>
            </a:lvl9pPr>
          </a:lstStyle>
          <a:p>
            <a:r>
              <a:rPr lang="en-US" dirty="0"/>
              <a:t>ASF Research in the Dominican Republic </a:t>
            </a:r>
          </a:p>
        </p:txBody>
      </p:sp>
      <p:sp>
        <p:nvSpPr>
          <p:cNvPr id="2" name="TextBox 1">
            <a:extLst>
              <a:ext uri="{FF2B5EF4-FFF2-40B4-BE49-F238E27FC236}">
                <a16:creationId xmlns:a16="http://schemas.microsoft.com/office/drawing/2014/main" id="{D8771BDE-A1D2-B386-BEC7-5D501E1F6163}"/>
              </a:ext>
            </a:extLst>
          </p:cNvPr>
          <p:cNvSpPr txBox="1"/>
          <p:nvPr/>
        </p:nvSpPr>
        <p:spPr>
          <a:xfrm>
            <a:off x="322077" y="1394218"/>
            <a:ext cx="3439601" cy="267765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Initial characterization of outbreaks through multiple site visits  </a:t>
            </a:r>
          </a:p>
          <a:p>
            <a:pPr marL="285750" indent="-285750">
              <a:buFont typeface="Arial" panose="020B0604020202020204" pitchFamily="34" charset="0"/>
              <a:buChar char="•"/>
            </a:pPr>
            <a:endPar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Assessment of response strategies and spatiotemporal distribution of outbreaks using surveillance data</a:t>
            </a:r>
          </a:p>
          <a:p>
            <a:pPr marL="285750" indent="-285750">
              <a:buFont typeface="Arial" panose="020B0604020202020204" pitchFamily="34" charset="0"/>
              <a:buChar char="•"/>
            </a:pPr>
            <a:endPar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Continued partnerships with US and DR partners to build response capacity and reduce risk </a:t>
            </a:r>
            <a:b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(USDA-APHIS, Silvia </a:t>
            </a:r>
            <a:r>
              <a:rPr lang="en-US"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Kreindel</a:t>
            </a:r>
            <a:r>
              <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637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CDA-666E-1212-9D41-6B342B60CEB5}"/>
              </a:ext>
            </a:extLst>
          </p:cNvPr>
          <p:cNvSpPr>
            <a:spLocks noGrp="1"/>
          </p:cNvSpPr>
          <p:nvPr>
            <p:ph type="title"/>
          </p:nvPr>
        </p:nvSpPr>
        <p:spPr>
          <a:xfrm>
            <a:off x="1555338" y="426950"/>
            <a:ext cx="6033323" cy="535200"/>
          </a:xfrm>
        </p:spPr>
        <p:txBody>
          <a:bodyPr/>
          <a:lstStyle/>
          <a:p>
            <a:r>
              <a:rPr lang="en-US" dirty="0"/>
              <a:t>ASF Research in the Dominican Republic </a:t>
            </a:r>
          </a:p>
        </p:txBody>
      </p:sp>
      <p:graphicFrame>
        <p:nvGraphicFramePr>
          <p:cNvPr id="5" name="Table 4">
            <a:extLst>
              <a:ext uri="{FF2B5EF4-FFF2-40B4-BE49-F238E27FC236}">
                <a16:creationId xmlns:a16="http://schemas.microsoft.com/office/drawing/2014/main" id="{6516D2EC-98BD-ACA8-875D-39A09D7F554F}"/>
              </a:ext>
            </a:extLst>
          </p:cNvPr>
          <p:cNvGraphicFramePr>
            <a:graphicFrameLocks noGrp="1"/>
          </p:cNvGraphicFramePr>
          <p:nvPr>
            <p:extLst>
              <p:ext uri="{D42A27DB-BD31-4B8C-83A1-F6EECF244321}">
                <p14:modId xmlns:p14="http://schemas.microsoft.com/office/powerpoint/2010/main" val="1732569357"/>
              </p:ext>
            </p:extLst>
          </p:nvPr>
        </p:nvGraphicFramePr>
        <p:xfrm>
          <a:off x="228599" y="962150"/>
          <a:ext cx="8686800" cy="4066041"/>
        </p:xfrm>
        <a:graphic>
          <a:graphicData uri="http://schemas.openxmlformats.org/drawingml/2006/table">
            <a:tbl>
              <a:tblPr firstRow="1" bandRow="1">
                <a:tableStyleId>{5C22544A-7EE6-4342-B048-85BDC9FD1C3A}</a:tableStyleId>
              </a:tblPr>
              <a:tblGrid>
                <a:gridCol w="2433751">
                  <a:extLst>
                    <a:ext uri="{9D8B030D-6E8A-4147-A177-3AD203B41FA5}">
                      <a16:colId xmlns:a16="http://schemas.microsoft.com/office/drawing/2014/main" val="3354911630"/>
                    </a:ext>
                  </a:extLst>
                </a:gridCol>
                <a:gridCol w="1831336">
                  <a:extLst>
                    <a:ext uri="{9D8B030D-6E8A-4147-A177-3AD203B41FA5}">
                      <a16:colId xmlns:a16="http://schemas.microsoft.com/office/drawing/2014/main" val="2901501589"/>
                    </a:ext>
                  </a:extLst>
                </a:gridCol>
                <a:gridCol w="4421713">
                  <a:extLst>
                    <a:ext uri="{9D8B030D-6E8A-4147-A177-3AD203B41FA5}">
                      <a16:colId xmlns:a16="http://schemas.microsoft.com/office/drawing/2014/main" val="246771076"/>
                    </a:ext>
                  </a:extLst>
                </a:gridCol>
              </a:tblGrid>
              <a:tr h="414393">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Project</a:t>
                      </a:r>
                    </a:p>
                  </a:txBody>
                  <a:tcPr anchor="ct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Collaborators</a:t>
                      </a:r>
                    </a:p>
                  </a:txBody>
                  <a:tcPr anchor="ct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Activities</a:t>
                      </a:r>
                    </a:p>
                  </a:txBody>
                  <a:tcPr anchor="ctr"/>
                </a:tc>
                <a:extLst>
                  <a:ext uri="{0D108BD9-81ED-4DB2-BD59-A6C34878D82A}">
                    <a16:rowId xmlns:a16="http://schemas.microsoft.com/office/drawing/2014/main" val="124641012"/>
                  </a:ext>
                </a:extLst>
              </a:tr>
              <a:tr h="41439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Epi Assessment</a:t>
                      </a:r>
                    </a:p>
                  </a:txBody>
                  <a:tcPr anchor="ctr"/>
                </a:tc>
                <a:tc>
                  <a:txBody>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USDA-APHIS </a:t>
                      </a:r>
                      <a:b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(Silvia </a:t>
                      </a:r>
                      <a:r>
                        <a:rPr lang="en-US" dirty="0" err="1">
                          <a:solidFill>
                            <a:schemeClr val="bg2"/>
                          </a:solidFill>
                          <a:latin typeface="Open Sans" panose="020B0606030504020204" pitchFamily="34" charset="0"/>
                          <a:ea typeface="Open Sans" panose="020B0606030504020204" pitchFamily="34" charset="0"/>
                          <a:cs typeface="Open Sans" panose="020B0606030504020204" pitchFamily="34" charset="0"/>
                        </a:rPr>
                        <a:t>Kreindel</a:t>
                      </a: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Evaluate surveillance data and current situation</a:t>
                      </a:r>
                    </a:p>
                  </a:txBody>
                  <a:tcPr anchor="ctr"/>
                </a:tc>
                <a:extLst>
                  <a:ext uri="{0D108BD9-81ED-4DB2-BD59-A6C34878D82A}">
                    <a16:rowId xmlns:a16="http://schemas.microsoft.com/office/drawing/2014/main" val="1863616682"/>
                  </a:ext>
                </a:extLst>
              </a:tr>
              <a:tr h="817432">
                <a:tc>
                  <a:txBody>
                    <a:bodyPr/>
                    <a:lstStyle/>
                    <a:p>
                      <a:pPr algn="ct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Progressive Control Plan</a:t>
                      </a:r>
                    </a:p>
                  </a:txBody>
                  <a:tcPr anchor="ctr"/>
                </a:tc>
                <a:tc>
                  <a:txBody>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USDA-APHIS, DIGEGA, UASD</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Develop plan to reduce ASF risk and impact over time through improvement of the swine industry and specific control strategies</a:t>
                      </a:r>
                    </a:p>
                  </a:txBody>
                  <a:tcPr anchor="ctr"/>
                </a:tc>
                <a:extLst>
                  <a:ext uri="{0D108BD9-81ED-4DB2-BD59-A6C34878D82A}">
                    <a16:rowId xmlns:a16="http://schemas.microsoft.com/office/drawing/2014/main" val="2306029244"/>
                  </a:ext>
                </a:extLst>
              </a:tr>
              <a:tr h="579014">
                <a:tc>
                  <a:txBody>
                    <a:bodyPr/>
                    <a:lstStyle/>
                    <a:p>
                      <a:pPr algn="ct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Veterinary Accreditation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USDA-APHIS, DIGEGA, UASD</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Educate cohort of veterinarians on ASF response capacity, including epi and control measures</a:t>
                      </a:r>
                    </a:p>
                  </a:txBody>
                  <a:tcPr anchor="ctr"/>
                </a:tc>
                <a:extLst>
                  <a:ext uri="{0D108BD9-81ED-4DB2-BD59-A6C34878D82A}">
                    <a16:rowId xmlns:a16="http://schemas.microsoft.com/office/drawing/2014/main" val="4061073484"/>
                  </a:ext>
                </a:extLst>
              </a:tr>
              <a:tr h="579014">
                <a:tc>
                  <a:txBody>
                    <a:bodyPr/>
                    <a:lstStyle/>
                    <a:p>
                      <a:pPr algn="ct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Transmission Modeling</a:t>
                      </a:r>
                    </a:p>
                  </a:txBody>
                  <a:tcPr anchor="ctr"/>
                </a:tc>
                <a:tc>
                  <a:txBody>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USDA-CEAH, UASD, field vets</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Estimate transmission parameters by collecting outbreak data from farms  </a:t>
                      </a:r>
                    </a:p>
                  </a:txBody>
                  <a:tcPr anchor="ctr"/>
                </a:tc>
                <a:extLst>
                  <a:ext uri="{0D108BD9-81ED-4DB2-BD59-A6C34878D82A}">
                    <a16:rowId xmlns:a16="http://schemas.microsoft.com/office/drawing/2014/main" val="3033902521"/>
                  </a:ext>
                </a:extLst>
              </a:tr>
              <a:tr h="579014">
                <a:tc>
                  <a:txBody>
                    <a:bodyPr/>
                    <a:lstStyle/>
                    <a:p>
                      <a:pPr algn="ct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Impact Assessments</a:t>
                      </a:r>
                    </a:p>
                  </a:txBody>
                  <a:tcPr anchor="ctr"/>
                </a:tc>
                <a:tc>
                  <a:txBody>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USDA-CEAH, UASD</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Assess the economic and mental health impacts of ASF outbreaks</a:t>
                      </a:r>
                    </a:p>
                  </a:txBody>
                  <a:tcPr anchor="ctr"/>
                </a:tc>
                <a:extLst>
                  <a:ext uri="{0D108BD9-81ED-4DB2-BD59-A6C34878D82A}">
                    <a16:rowId xmlns:a16="http://schemas.microsoft.com/office/drawing/2014/main" val="4120536924"/>
                  </a:ext>
                </a:extLst>
              </a:tr>
              <a:tr h="579014">
                <a:tc>
                  <a:txBody>
                    <a:bodyPr/>
                    <a:lstStyle/>
                    <a:p>
                      <a:pPr algn="ctr"/>
                      <a:r>
                        <a:rPr lang="en-US" b="1" dirty="0">
                          <a:solidFill>
                            <a:schemeClr val="bg2"/>
                          </a:solidFill>
                          <a:latin typeface="Open Sans" panose="020B0606030504020204" pitchFamily="34" charset="0"/>
                          <a:ea typeface="Open Sans" panose="020B0606030504020204" pitchFamily="34" charset="0"/>
                          <a:cs typeface="Open Sans" panose="020B0606030504020204" pitchFamily="34" charset="0"/>
                        </a:rPr>
                        <a:t>Point-of-care Test Assessment</a:t>
                      </a:r>
                    </a:p>
                  </a:txBody>
                  <a:tcPr anchor="ctr"/>
                </a:tc>
                <a:tc>
                  <a:txBody>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USDA-APHIS</a:t>
                      </a:r>
                    </a:p>
                  </a:txBody>
                  <a:tcPr anchor="ctr"/>
                </a:tc>
                <a:tc>
                  <a:txBody>
                    <a:bodyPr/>
                    <a:lstStyle/>
                    <a:p>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Assess the accuracy and fitness-for-purpose of selected point-of-care tests</a:t>
                      </a:r>
                    </a:p>
                  </a:txBody>
                  <a:tcPr anchor="ctr"/>
                </a:tc>
                <a:extLst>
                  <a:ext uri="{0D108BD9-81ED-4DB2-BD59-A6C34878D82A}">
                    <a16:rowId xmlns:a16="http://schemas.microsoft.com/office/drawing/2014/main" val="1954585121"/>
                  </a:ext>
                </a:extLst>
              </a:tr>
            </a:tbl>
          </a:graphicData>
        </a:graphic>
      </p:graphicFrame>
    </p:spTree>
    <p:extLst>
      <p:ext uri="{BB962C8B-B14F-4D97-AF65-F5344CB8AC3E}">
        <p14:creationId xmlns:p14="http://schemas.microsoft.com/office/powerpoint/2010/main" val="138400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FCC1E36-57EC-FDC9-C8B3-2AA71026F7F2}"/>
              </a:ext>
            </a:extLst>
          </p:cNvPr>
          <p:cNvPicPr>
            <a:picLocks noChangeAspect="1"/>
          </p:cNvPicPr>
          <p:nvPr/>
        </p:nvPicPr>
        <p:blipFill>
          <a:blip r:embed="rId2"/>
          <a:stretch>
            <a:fillRect/>
          </a:stretch>
        </p:blipFill>
        <p:spPr>
          <a:xfrm>
            <a:off x="7187008" y="2081097"/>
            <a:ext cx="1828799" cy="1828799"/>
          </a:xfrm>
          <a:prstGeom prst="rect">
            <a:avLst/>
          </a:prstGeom>
        </p:spPr>
      </p:pic>
      <p:sp>
        <p:nvSpPr>
          <p:cNvPr id="2" name="Title 1">
            <a:extLst>
              <a:ext uri="{FF2B5EF4-FFF2-40B4-BE49-F238E27FC236}">
                <a16:creationId xmlns:a16="http://schemas.microsoft.com/office/drawing/2014/main" id="{03AD0D23-A387-D7D2-638C-DE8354BF920D}"/>
              </a:ext>
            </a:extLst>
          </p:cNvPr>
          <p:cNvSpPr>
            <a:spLocks noGrp="1"/>
          </p:cNvSpPr>
          <p:nvPr>
            <p:ph type="title"/>
          </p:nvPr>
        </p:nvSpPr>
        <p:spPr>
          <a:xfrm>
            <a:off x="346799" y="522200"/>
            <a:ext cx="8459075" cy="535200"/>
          </a:xfrm>
        </p:spPr>
        <p:txBody>
          <a:bodyPr/>
          <a:lstStyle/>
          <a:p>
            <a:r>
              <a:rPr lang="en-US" dirty="0"/>
              <a:t>ASF Research in the Caribbean and LATAM</a:t>
            </a:r>
          </a:p>
        </p:txBody>
      </p:sp>
      <p:sp>
        <p:nvSpPr>
          <p:cNvPr id="3" name="Text Placeholder 2">
            <a:extLst>
              <a:ext uri="{FF2B5EF4-FFF2-40B4-BE49-F238E27FC236}">
                <a16:creationId xmlns:a16="http://schemas.microsoft.com/office/drawing/2014/main" id="{DCCFFF73-3819-E513-AF84-FEB8BE183AE3}"/>
              </a:ext>
            </a:extLst>
          </p:cNvPr>
          <p:cNvSpPr>
            <a:spLocks noGrp="1"/>
          </p:cNvSpPr>
          <p:nvPr>
            <p:ph type="body" idx="1"/>
          </p:nvPr>
        </p:nvSpPr>
        <p:spPr>
          <a:xfrm>
            <a:off x="346799" y="1381865"/>
            <a:ext cx="5318250" cy="2261100"/>
          </a:xfrm>
        </p:spPr>
        <p:txBody>
          <a:bodyPr/>
          <a:lstStyle/>
          <a:p>
            <a:r>
              <a:rPr lang="en-US" dirty="0"/>
              <a:t>Vulnerability assessment (USDA-APHIS, Silvia </a:t>
            </a:r>
            <a:r>
              <a:rPr lang="en-US" dirty="0" err="1"/>
              <a:t>Kreindel</a:t>
            </a:r>
            <a:r>
              <a:rPr lang="en-US" dirty="0"/>
              <a:t>)</a:t>
            </a:r>
          </a:p>
          <a:p>
            <a:pPr lvl="1">
              <a:lnSpc>
                <a:spcPct val="100000"/>
              </a:lnSpc>
              <a:spcBef>
                <a:spcPts val="500"/>
              </a:spcBef>
            </a:pPr>
            <a:r>
              <a:rPr lang="en-US" dirty="0"/>
              <a:t>New project to characterize the risk of introduction of ASF into the US from an ASF incursion in the region through assessment of 30+ countries </a:t>
            </a:r>
          </a:p>
          <a:p>
            <a:pPr lvl="1">
              <a:lnSpc>
                <a:spcPct val="100000"/>
              </a:lnSpc>
              <a:spcBef>
                <a:spcPts val="500"/>
              </a:spcBef>
            </a:pPr>
            <a:r>
              <a:rPr lang="en-US" dirty="0"/>
              <a:t>Propose mitigation measures to support USDA-APHIS </a:t>
            </a:r>
            <a:br>
              <a:rPr lang="en-US" dirty="0"/>
            </a:br>
            <a:r>
              <a:rPr lang="en-US" dirty="0"/>
              <a:t>decision-making </a:t>
            </a:r>
          </a:p>
          <a:p>
            <a:pPr lvl="1">
              <a:lnSpc>
                <a:spcPct val="100000"/>
              </a:lnSpc>
              <a:spcBef>
                <a:spcPts val="500"/>
              </a:spcBef>
            </a:pPr>
            <a:r>
              <a:rPr lang="en-US" dirty="0"/>
              <a:t>Collaborators from US and the region, including UC-Davis,</a:t>
            </a:r>
            <a:br>
              <a:rPr lang="en-US" dirty="0"/>
            </a:br>
            <a:r>
              <a:rPr lang="en-US" dirty="0"/>
              <a:t> CIRAD-</a:t>
            </a:r>
            <a:r>
              <a:rPr lang="en-US" dirty="0" err="1"/>
              <a:t>CaribVet</a:t>
            </a:r>
            <a:r>
              <a:rPr lang="en-US" dirty="0"/>
              <a:t>, Ross University, </a:t>
            </a:r>
            <a:r>
              <a:rPr lang="en-US" dirty="0" err="1"/>
              <a:t>EpiX</a:t>
            </a:r>
            <a:r>
              <a:rPr lang="en-US" dirty="0"/>
              <a:t> Analytics, OIRSA, and </a:t>
            </a:r>
            <a:r>
              <a:rPr lang="en-US" dirty="0" err="1"/>
              <a:t>PorkColumbia</a:t>
            </a:r>
            <a:endParaRPr lang="en-US" dirty="0"/>
          </a:p>
          <a:p>
            <a:pPr>
              <a:lnSpc>
                <a:spcPct val="100000"/>
              </a:lnSpc>
              <a:spcBef>
                <a:spcPts val="500"/>
              </a:spcBef>
            </a:pPr>
            <a:r>
              <a:rPr lang="en-US" dirty="0"/>
              <a:t>Research needs assessment (USDA-ARS, Jonathan </a:t>
            </a:r>
            <a:r>
              <a:rPr lang="en-US" dirty="0" err="1"/>
              <a:t>Arzt</a:t>
            </a:r>
            <a:r>
              <a:rPr lang="en-US" dirty="0"/>
              <a:t>)</a:t>
            </a:r>
          </a:p>
          <a:p>
            <a:pPr lvl="1">
              <a:lnSpc>
                <a:spcPct val="100000"/>
              </a:lnSpc>
              <a:spcBef>
                <a:spcPts val="500"/>
              </a:spcBef>
            </a:pPr>
            <a:r>
              <a:rPr lang="en-US" dirty="0"/>
              <a:t>Assess ASF research needs for LATAM region </a:t>
            </a:r>
          </a:p>
          <a:p>
            <a:pPr lvl="1">
              <a:lnSpc>
                <a:spcPct val="100000"/>
              </a:lnSpc>
              <a:spcBef>
                <a:spcPts val="500"/>
              </a:spcBef>
            </a:pPr>
            <a:r>
              <a:rPr lang="en-US" dirty="0"/>
              <a:t>Update from previous assessments (GARA / DR meetings)</a:t>
            </a:r>
          </a:p>
          <a:p>
            <a:endParaRPr lang="en-US" dirty="0"/>
          </a:p>
        </p:txBody>
      </p:sp>
      <p:pic>
        <p:nvPicPr>
          <p:cNvPr id="9" name="Picture 8">
            <a:extLst>
              <a:ext uri="{FF2B5EF4-FFF2-40B4-BE49-F238E27FC236}">
                <a16:creationId xmlns:a16="http://schemas.microsoft.com/office/drawing/2014/main" id="{CA58FD61-A73C-CE1F-C48B-8DB74E4DBD3D}"/>
              </a:ext>
            </a:extLst>
          </p:cNvPr>
          <p:cNvPicPr>
            <a:picLocks noChangeAspect="1"/>
          </p:cNvPicPr>
          <p:nvPr/>
        </p:nvPicPr>
        <p:blipFill>
          <a:blip r:embed="rId3"/>
          <a:stretch>
            <a:fillRect/>
          </a:stretch>
        </p:blipFill>
        <p:spPr>
          <a:xfrm>
            <a:off x="5774082" y="2445232"/>
            <a:ext cx="1311327" cy="1311327"/>
          </a:xfrm>
          <a:prstGeom prst="rect">
            <a:avLst/>
          </a:prstGeom>
        </p:spPr>
      </p:pic>
    </p:spTree>
    <p:extLst>
      <p:ext uri="{BB962C8B-B14F-4D97-AF65-F5344CB8AC3E}">
        <p14:creationId xmlns:p14="http://schemas.microsoft.com/office/powerpoint/2010/main" val="241658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2A8533-D286-49FC-2E85-A2FA03193231}"/>
              </a:ext>
            </a:extLst>
          </p:cNvPr>
          <p:cNvSpPr/>
          <p:nvPr/>
        </p:nvSpPr>
        <p:spPr>
          <a:xfrm>
            <a:off x="0" y="4219575"/>
            <a:ext cx="8948266" cy="8561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一張含有 地圖 的圖片&#10;&#10;自動產生的描述">
            <a:extLst>
              <a:ext uri="{FF2B5EF4-FFF2-40B4-BE49-F238E27FC236}">
                <a16:creationId xmlns:a16="http://schemas.microsoft.com/office/drawing/2014/main" id="{19AF0F74-65B9-DFC4-3DC4-95AB45BDE854}"/>
              </a:ext>
            </a:extLst>
          </p:cNvPr>
          <p:cNvPicPr/>
          <p:nvPr/>
        </p:nvPicPr>
        <p:blipFill rotWithShape="1">
          <a:blip r:embed="rId2"/>
          <a:srcRect r="13311"/>
          <a:stretch/>
        </p:blipFill>
        <p:spPr>
          <a:xfrm>
            <a:off x="7235025" y="1019589"/>
            <a:ext cx="1857538" cy="2906084"/>
          </a:xfrm>
          <a:prstGeom prst="rect">
            <a:avLst/>
          </a:prstGeom>
        </p:spPr>
      </p:pic>
      <p:sp>
        <p:nvSpPr>
          <p:cNvPr id="2" name="Title 1">
            <a:extLst>
              <a:ext uri="{FF2B5EF4-FFF2-40B4-BE49-F238E27FC236}">
                <a16:creationId xmlns:a16="http://schemas.microsoft.com/office/drawing/2014/main" id="{03AD0D23-A387-D7D2-638C-DE8354BF920D}"/>
              </a:ext>
            </a:extLst>
          </p:cNvPr>
          <p:cNvSpPr>
            <a:spLocks noGrp="1"/>
          </p:cNvSpPr>
          <p:nvPr>
            <p:ph type="title"/>
          </p:nvPr>
        </p:nvSpPr>
        <p:spPr>
          <a:xfrm>
            <a:off x="1025083" y="485029"/>
            <a:ext cx="6381750" cy="535200"/>
          </a:xfrm>
        </p:spPr>
        <p:txBody>
          <a:bodyPr/>
          <a:lstStyle/>
          <a:p>
            <a:r>
              <a:rPr lang="en-US" dirty="0"/>
              <a:t>ASF Research in the Philippines and Vietnam </a:t>
            </a:r>
          </a:p>
        </p:txBody>
      </p:sp>
      <p:pic>
        <p:nvPicPr>
          <p:cNvPr id="4" name="Picture 3">
            <a:extLst>
              <a:ext uri="{FF2B5EF4-FFF2-40B4-BE49-F238E27FC236}">
                <a16:creationId xmlns:a16="http://schemas.microsoft.com/office/drawing/2014/main" id="{54F7BD5E-4F83-30EE-5C3B-29B19245F75C}"/>
              </a:ext>
            </a:extLst>
          </p:cNvPr>
          <p:cNvPicPr>
            <a:picLocks noChangeAspect="1"/>
          </p:cNvPicPr>
          <p:nvPr/>
        </p:nvPicPr>
        <p:blipFill>
          <a:blip r:embed="rId3"/>
          <a:stretch>
            <a:fillRect/>
          </a:stretch>
        </p:blipFill>
        <p:spPr>
          <a:xfrm>
            <a:off x="3682996" y="1242832"/>
            <a:ext cx="4051687" cy="609475"/>
          </a:xfrm>
          <a:prstGeom prst="rect">
            <a:avLst/>
          </a:prstGeom>
        </p:spPr>
      </p:pic>
      <p:pic>
        <p:nvPicPr>
          <p:cNvPr id="5" name="Picture 4">
            <a:extLst>
              <a:ext uri="{FF2B5EF4-FFF2-40B4-BE49-F238E27FC236}">
                <a16:creationId xmlns:a16="http://schemas.microsoft.com/office/drawing/2014/main" id="{7D2FC939-613E-84DB-2BB6-73BC89416913}"/>
              </a:ext>
            </a:extLst>
          </p:cNvPr>
          <p:cNvPicPr>
            <a:picLocks noChangeAspect="1"/>
          </p:cNvPicPr>
          <p:nvPr/>
        </p:nvPicPr>
        <p:blipFill>
          <a:blip r:embed="rId4"/>
          <a:stretch>
            <a:fillRect/>
          </a:stretch>
        </p:blipFill>
        <p:spPr>
          <a:xfrm>
            <a:off x="3682996" y="2058631"/>
            <a:ext cx="3587025" cy="784165"/>
          </a:xfrm>
          <a:prstGeom prst="rect">
            <a:avLst/>
          </a:prstGeom>
        </p:spPr>
      </p:pic>
      <p:pic>
        <p:nvPicPr>
          <p:cNvPr id="7" name="Picture 6">
            <a:extLst>
              <a:ext uri="{FF2B5EF4-FFF2-40B4-BE49-F238E27FC236}">
                <a16:creationId xmlns:a16="http://schemas.microsoft.com/office/drawing/2014/main" id="{431F6488-BCE1-73CF-7A90-4853AA7011BD}"/>
              </a:ext>
            </a:extLst>
          </p:cNvPr>
          <p:cNvPicPr>
            <a:picLocks noChangeAspect="1"/>
          </p:cNvPicPr>
          <p:nvPr/>
        </p:nvPicPr>
        <p:blipFill>
          <a:blip r:embed="rId5"/>
          <a:stretch>
            <a:fillRect/>
          </a:stretch>
        </p:blipFill>
        <p:spPr>
          <a:xfrm>
            <a:off x="3692597" y="2931695"/>
            <a:ext cx="3331827" cy="968776"/>
          </a:xfrm>
          <a:prstGeom prst="rect">
            <a:avLst/>
          </a:prstGeom>
        </p:spPr>
      </p:pic>
      <p:pic>
        <p:nvPicPr>
          <p:cNvPr id="11" name="Picture 10">
            <a:extLst>
              <a:ext uri="{FF2B5EF4-FFF2-40B4-BE49-F238E27FC236}">
                <a16:creationId xmlns:a16="http://schemas.microsoft.com/office/drawing/2014/main" id="{4704FED5-1332-2633-B58A-535115EAA8EA}"/>
              </a:ext>
            </a:extLst>
          </p:cNvPr>
          <p:cNvPicPr>
            <a:picLocks noChangeAspect="1"/>
          </p:cNvPicPr>
          <p:nvPr/>
        </p:nvPicPr>
        <p:blipFill>
          <a:blip r:embed="rId6"/>
          <a:stretch>
            <a:fillRect/>
          </a:stretch>
        </p:blipFill>
        <p:spPr>
          <a:xfrm>
            <a:off x="239599" y="3215928"/>
            <a:ext cx="3044796" cy="1797426"/>
          </a:xfrm>
          <a:prstGeom prst="rect">
            <a:avLst/>
          </a:prstGeom>
        </p:spPr>
      </p:pic>
      <p:grpSp>
        <p:nvGrpSpPr>
          <p:cNvPr id="21" name="Group 20">
            <a:extLst>
              <a:ext uri="{FF2B5EF4-FFF2-40B4-BE49-F238E27FC236}">
                <a16:creationId xmlns:a16="http://schemas.microsoft.com/office/drawing/2014/main" id="{2D3BA95A-0F5B-6FBD-C0D9-FAF25C055C64}"/>
              </a:ext>
            </a:extLst>
          </p:cNvPr>
          <p:cNvGrpSpPr/>
          <p:nvPr/>
        </p:nvGrpSpPr>
        <p:grpSpPr>
          <a:xfrm>
            <a:off x="7658524" y="4185954"/>
            <a:ext cx="1199433" cy="777898"/>
            <a:chOff x="142530" y="4299896"/>
            <a:chExt cx="1199433" cy="777898"/>
          </a:xfrm>
        </p:grpSpPr>
        <p:pic>
          <p:nvPicPr>
            <p:cNvPr id="18" name="Google Shape;425;g25e5c2a17ef_0_5">
              <a:extLst>
                <a:ext uri="{FF2B5EF4-FFF2-40B4-BE49-F238E27FC236}">
                  <a16:creationId xmlns:a16="http://schemas.microsoft.com/office/drawing/2014/main" id="{A59A6A3E-7074-BCD7-9B5A-11FC875DE1DA}"/>
                </a:ext>
              </a:extLst>
            </p:cNvPr>
            <p:cNvPicPr preferRelativeResize="0"/>
            <p:nvPr/>
          </p:nvPicPr>
          <p:blipFill>
            <a:blip r:embed="rId7">
              <a:alphaModFix/>
            </a:blip>
            <a:stretch>
              <a:fillRect/>
            </a:stretch>
          </p:blipFill>
          <p:spPr>
            <a:xfrm>
              <a:off x="142530" y="4680437"/>
              <a:ext cx="1146229" cy="397357"/>
            </a:xfrm>
            <a:prstGeom prst="rect">
              <a:avLst/>
            </a:prstGeom>
            <a:noFill/>
            <a:ln>
              <a:noFill/>
            </a:ln>
          </p:spPr>
        </p:pic>
        <p:pic>
          <p:nvPicPr>
            <p:cNvPr id="19" name="Picture 18">
              <a:extLst>
                <a:ext uri="{FF2B5EF4-FFF2-40B4-BE49-F238E27FC236}">
                  <a16:creationId xmlns:a16="http://schemas.microsoft.com/office/drawing/2014/main" id="{F5D4441F-B183-EC6E-21B3-CE08B6EC242D}"/>
                </a:ext>
              </a:extLst>
            </p:cNvPr>
            <p:cNvPicPr>
              <a:picLocks noChangeAspect="1"/>
            </p:cNvPicPr>
            <p:nvPr/>
          </p:nvPicPr>
          <p:blipFill>
            <a:blip r:embed="rId8"/>
            <a:stretch>
              <a:fillRect/>
            </a:stretch>
          </p:blipFill>
          <p:spPr>
            <a:xfrm>
              <a:off x="195734" y="4299896"/>
              <a:ext cx="1146229" cy="364661"/>
            </a:xfrm>
            <a:prstGeom prst="rect">
              <a:avLst/>
            </a:prstGeom>
          </p:spPr>
        </p:pic>
      </p:grpSp>
      <p:pic>
        <p:nvPicPr>
          <p:cNvPr id="23" name="Picture 22" descr="A purple and black logo&#10;&#10;Description automatically generated">
            <a:extLst>
              <a:ext uri="{FF2B5EF4-FFF2-40B4-BE49-F238E27FC236}">
                <a16:creationId xmlns:a16="http://schemas.microsoft.com/office/drawing/2014/main" id="{3606DB55-3190-AB15-95BA-F19D553FC340}"/>
              </a:ext>
            </a:extLst>
          </p:cNvPr>
          <p:cNvPicPr>
            <a:picLocks noChangeAspect="1"/>
          </p:cNvPicPr>
          <p:nvPr/>
        </p:nvPicPr>
        <p:blipFill>
          <a:blip r:embed="rId9"/>
          <a:stretch>
            <a:fillRect/>
          </a:stretch>
        </p:blipFill>
        <p:spPr>
          <a:xfrm>
            <a:off x="285057" y="2686367"/>
            <a:ext cx="831326" cy="406160"/>
          </a:xfrm>
          <a:prstGeom prst="rect">
            <a:avLst/>
          </a:prstGeom>
        </p:spPr>
      </p:pic>
      <p:pic>
        <p:nvPicPr>
          <p:cNvPr id="25" name="Picture 24" descr="A green and white logo&#10;&#10;Description automatically generated">
            <a:extLst>
              <a:ext uri="{FF2B5EF4-FFF2-40B4-BE49-F238E27FC236}">
                <a16:creationId xmlns:a16="http://schemas.microsoft.com/office/drawing/2014/main" id="{8CE63A1B-2A39-2145-0AA1-DC49A4D1DEE5}"/>
              </a:ext>
            </a:extLst>
          </p:cNvPr>
          <p:cNvPicPr>
            <a:picLocks noChangeAspect="1"/>
          </p:cNvPicPr>
          <p:nvPr/>
        </p:nvPicPr>
        <p:blipFill>
          <a:blip r:embed="rId10"/>
          <a:stretch>
            <a:fillRect/>
          </a:stretch>
        </p:blipFill>
        <p:spPr>
          <a:xfrm>
            <a:off x="4508652" y="4214537"/>
            <a:ext cx="856157" cy="856157"/>
          </a:xfrm>
          <a:prstGeom prst="rect">
            <a:avLst/>
          </a:prstGeom>
        </p:spPr>
      </p:pic>
      <p:pic>
        <p:nvPicPr>
          <p:cNvPr id="27" name="Picture 26" descr="A logo of a college&#10;&#10;Description automatically generated">
            <a:extLst>
              <a:ext uri="{FF2B5EF4-FFF2-40B4-BE49-F238E27FC236}">
                <a16:creationId xmlns:a16="http://schemas.microsoft.com/office/drawing/2014/main" id="{A69A4184-9E1B-D954-2C90-30E6355305A4}"/>
              </a:ext>
            </a:extLst>
          </p:cNvPr>
          <p:cNvPicPr>
            <a:picLocks noChangeAspect="1"/>
          </p:cNvPicPr>
          <p:nvPr/>
        </p:nvPicPr>
        <p:blipFill>
          <a:blip r:embed="rId11"/>
          <a:stretch>
            <a:fillRect/>
          </a:stretch>
        </p:blipFill>
        <p:spPr>
          <a:xfrm>
            <a:off x="6517174" y="4030358"/>
            <a:ext cx="1048517" cy="1048517"/>
          </a:xfrm>
          <a:prstGeom prst="rect">
            <a:avLst/>
          </a:prstGeom>
        </p:spPr>
      </p:pic>
      <p:pic>
        <p:nvPicPr>
          <p:cNvPr id="29" name="Picture 28" descr="A blue and red logo&#10;&#10;Description automatically generated">
            <a:extLst>
              <a:ext uri="{FF2B5EF4-FFF2-40B4-BE49-F238E27FC236}">
                <a16:creationId xmlns:a16="http://schemas.microsoft.com/office/drawing/2014/main" id="{78CAB4D7-47E6-7AC6-4FD8-0DFA6309C0DC}"/>
              </a:ext>
            </a:extLst>
          </p:cNvPr>
          <p:cNvPicPr>
            <a:picLocks noChangeAspect="1"/>
          </p:cNvPicPr>
          <p:nvPr/>
        </p:nvPicPr>
        <p:blipFill>
          <a:blip r:embed="rId12"/>
          <a:stretch>
            <a:fillRect/>
          </a:stretch>
        </p:blipFill>
        <p:spPr>
          <a:xfrm>
            <a:off x="1537262" y="2424398"/>
            <a:ext cx="729152" cy="729152"/>
          </a:xfrm>
          <a:prstGeom prst="rect">
            <a:avLst/>
          </a:prstGeom>
        </p:spPr>
      </p:pic>
      <p:pic>
        <p:nvPicPr>
          <p:cNvPr id="31" name="Picture 30">
            <a:extLst>
              <a:ext uri="{FF2B5EF4-FFF2-40B4-BE49-F238E27FC236}">
                <a16:creationId xmlns:a16="http://schemas.microsoft.com/office/drawing/2014/main" id="{2D12CB51-42E9-9B99-37DB-BD905082E771}"/>
              </a:ext>
            </a:extLst>
          </p:cNvPr>
          <p:cNvPicPr>
            <a:picLocks noChangeAspect="1"/>
          </p:cNvPicPr>
          <p:nvPr/>
        </p:nvPicPr>
        <p:blipFill>
          <a:blip r:embed="rId13"/>
          <a:stretch>
            <a:fillRect/>
          </a:stretch>
        </p:blipFill>
        <p:spPr>
          <a:xfrm>
            <a:off x="5425091" y="4123075"/>
            <a:ext cx="1092083" cy="925897"/>
          </a:xfrm>
          <a:prstGeom prst="rect">
            <a:avLst/>
          </a:prstGeom>
        </p:spPr>
      </p:pic>
      <p:sp>
        <p:nvSpPr>
          <p:cNvPr id="3" name="Text Placeholder 2">
            <a:extLst>
              <a:ext uri="{FF2B5EF4-FFF2-40B4-BE49-F238E27FC236}">
                <a16:creationId xmlns:a16="http://schemas.microsoft.com/office/drawing/2014/main" id="{E9A0F451-004D-2093-2A56-28B55041E608}"/>
              </a:ext>
            </a:extLst>
          </p:cNvPr>
          <p:cNvSpPr>
            <a:spLocks noGrp="1"/>
          </p:cNvSpPr>
          <p:nvPr>
            <p:ph type="body" idx="1"/>
          </p:nvPr>
        </p:nvSpPr>
        <p:spPr>
          <a:xfrm>
            <a:off x="0" y="1304388"/>
            <a:ext cx="3443397" cy="1067251"/>
          </a:xfrm>
        </p:spPr>
        <p:txBody>
          <a:bodyPr/>
          <a:lstStyle/>
          <a:p>
            <a:r>
              <a:rPr lang="en-US" dirty="0"/>
              <a:t>Epi and spatiotemporal assessment of ASF spread</a:t>
            </a:r>
          </a:p>
          <a:p>
            <a:endParaRPr lang="en-US" dirty="0"/>
          </a:p>
          <a:p>
            <a:r>
              <a:rPr lang="en-US" dirty="0"/>
              <a:t>Evaluation of risk factors</a:t>
            </a:r>
          </a:p>
          <a:p>
            <a:endParaRPr lang="en-US" dirty="0"/>
          </a:p>
        </p:txBody>
      </p:sp>
    </p:spTree>
    <p:extLst>
      <p:ext uri="{BB962C8B-B14F-4D97-AF65-F5344CB8AC3E}">
        <p14:creationId xmlns:p14="http://schemas.microsoft.com/office/powerpoint/2010/main" val="37710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80FE-6BB3-0E0E-C4B6-4C9EF4487FAD}"/>
              </a:ext>
            </a:extLst>
          </p:cNvPr>
          <p:cNvSpPr>
            <a:spLocks noGrp="1"/>
          </p:cNvSpPr>
          <p:nvPr>
            <p:ph type="title"/>
          </p:nvPr>
        </p:nvSpPr>
        <p:spPr>
          <a:xfrm>
            <a:off x="2137500" y="367961"/>
            <a:ext cx="5015775" cy="535200"/>
          </a:xfrm>
        </p:spPr>
        <p:txBody>
          <a:bodyPr/>
          <a:lstStyle/>
          <a:p>
            <a:r>
              <a:rPr lang="en-US" dirty="0"/>
              <a:t>ASF Research in the United States</a:t>
            </a:r>
          </a:p>
        </p:txBody>
      </p:sp>
      <p:pic>
        <p:nvPicPr>
          <p:cNvPr id="14" name="Picture 13">
            <a:extLst>
              <a:ext uri="{FF2B5EF4-FFF2-40B4-BE49-F238E27FC236}">
                <a16:creationId xmlns:a16="http://schemas.microsoft.com/office/drawing/2014/main" id="{7497D100-EF40-CD5C-4B8B-4533EE82BC4D}"/>
              </a:ext>
            </a:extLst>
          </p:cNvPr>
          <p:cNvPicPr>
            <a:picLocks noChangeAspect="1"/>
          </p:cNvPicPr>
          <p:nvPr/>
        </p:nvPicPr>
        <p:blipFill>
          <a:blip r:embed="rId2"/>
          <a:stretch>
            <a:fillRect/>
          </a:stretch>
        </p:blipFill>
        <p:spPr>
          <a:xfrm>
            <a:off x="479427" y="2725185"/>
            <a:ext cx="4206873" cy="1451929"/>
          </a:xfrm>
          <a:prstGeom prst="rect">
            <a:avLst/>
          </a:prstGeom>
        </p:spPr>
      </p:pic>
      <p:pic>
        <p:nvPicPr>
          <p:cNvPr id="16" name="Picture 15">
            <a:extLst>
              <a:ext uri="{FF2B5EF4-FFF2-40B4-BE49-F238E27FC236}">
                <a16:creationId xmlns:a16="http://schemas.microsoft.com/office/drawing/2014/main" id="{C0B0C5B2-B50B-C348-FBB8-E13A06102446}"/>
              </a:ext>
            </a:extLst>
          </p:cNvPr>
          <p:cNvPicPr>
            <a:picLocks noChangeAspect="1"/>
          </p:cNvPicPr>
          <p:nvPr/>
        </p:nvPicPr>
        <p:blipFill>
          <a:blip r:embed="rId3"/>
          <a:stretch>
            <a:fillRect/>
          </a:stretch>
        </p:blipFill>
        <p:spPr>
          <a:xfrm>
            <a:off x="479427" y="1130733"/>
            <a:ext cx="4092574" cy="1381438"/>
          </a:xfrm>
          <a:prstGeom prst="rect">
            <a:avLst/>
          </a:prstGeom>
        </p:spPr>
      </p:pic>
      <p:pic>
        <p:nvPicPr>
          <p:cNvPr id="17" name="Picture 16" descr="A purple and black logo&#10;&#10;Description automatically generated">
            <a:extLst>
              <a:ext uri="{FF2B5EF4-FFF2-40B4-BE49-F238E27FC236}">
                <a16:creationId xmlns:a16="http://schemas.microsoft.com/office/drawing/2014/main" id="{8E799422-9D9A-C622-A804-B28408447727}"/>
              </a:ext>
            </a:extLst>
          </p:cNvPr>
          <p:cNvPicPr>
            <a:picLocks noChangeAspect="1"/>
          </p:cNvPicPr>
          <p:nvPr/>
        </p:nvPicPr>
        <p:blipFill>
          <a:blip r:embed="rId4"/>
          <a:stretch>
            <a:fillRect/>
          </a:stretch>
        </p:blipFill>
        <p:spPr>
          <a:xfrm>
            <a:off x="7153275" y="903161"/>
            <a:ext cx="1056046" cy="515953"/>
          </a:xfrm>
          <a:prstGeom prst="rect">
            <a:avLst/>
          </a:prstGeom>
        </p:spPr>
      </p:pic>
      <p:pic>
        <p:nvPicPr>
          <p:cNvPr id="19" name="Picture 18">
            <a:extLst>
              <a:ext uri="{FF2B5EF4-FFF2-40B4-BE49-F238E27FC236}">
                <a16:creationId xmlns:a16="http://schemas.microsoft.com/office/drawing/2014/main" id="{BF5DBB75-CBD7-C3A6-0FCB-1FE7CB1D215A}"/>
              </a:ext>
            </a:extLst>
          </p:cNvPr>
          <p:cNvPicPr>
            <a:picLocks noChangeAspect="1"/>
          </p:cNvPicPr>
          <p:nvPr/>
        </p:nvPicPr>
        <p:blipFill>
          <a:blip r:embed="rId5"/>
          <a:stretch>
            <a:fillRect/>
          </a:stretch>
        </p:blipFill>
        <p:spPr>
          <a:xfrm>
            <a:off x="4906466" y="1302949"/>
            <a:ext cx="3940070" cy="2844472"/>
          </a:xfrm>
          <a:prstGeom prst="rect">
            <a:avLst/>
          </a:prstGeom>
        </p:spPr>
      </p:pic>
    </p:spTree>
    <p:extLst>
      <p:ext uri="{BB962C8B-B14F-4D97-AF65-F5344CB8AC3E}">
        <p14:creationId xmlns:p14="http://schemas.microsoft.com/office/powerpoint/2010/main" val="1280361924"/>
      </p:ext>
    </p:extLst>
  </p:cSld>
  <p:clrMapOvr>
    <a:masterClrMapping/>
  </p:clrMapOvr>
</p:sld>
</file>

<file path=ppt/theme/theme1.xml><?xml version="1.0" encoding="utf-8"?>
<a:theme xmlns:a="http://schemas.openxmlformats.org/drawingml/2006/main" name="CAHFS">
  <a:themeElements>
    <a:clrScheme name="Custom 2">
      <a:dk1>
        <a:srgbClr val="6C6463"/>
      </a:dk1>
      <a:lt1>
        <a:srgbClr val="FFFFFF"/>
      </a:lt1>
      <a:dk2>
        <a:srgbClr val="231F20"/>
      </a:dk2>
      <a:lt2>
        <a:srgbClr val="CFCDC9"/>
      </a:lt2>
      <a:accent1>
        <a:srgbClr val="7A0019"/>
      </a:accent1>
      <a:accent2>
        <a:srgbClr val="84C3D5"/>
      </a:accent2>
      <a:accent3>
        <a:srgbClr val="FFCC33"/>
      </a:accent3>
      <a:accent4>
        <a:srgbClr val="C4D940"/>
      </a:accent4>
      <a:accent5>
        <a:srgbClr val="6C6463"/>
      </a:accent5>
      <a:accent6>
        <a:srgbClr val="FDB338"/>
      </a:accent6>
      <a:hlink>
        <a:srgbClr val="7A0019"/>
      </a:hlink>
      <a:folHlink>
        <a:srgbClr val="46000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2468</TotalTime>
  <Words>1437</Words>
  <Application>Microsoft Office PowerPoint</Application>
  <PresentationFormat>On-screen Show (16:9)</PresentationFormat>
  <Paragraphs>168</Paragraphs>
  <Slides>17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Lato</vt:lpstr>
      <vt:lpstr>Raleway</vt:lpstr>
      <vt:lpstr>Calibri Light</vt:lpstr>
      <vt:lpstr>Söhne</vt:lpstr>
      <vt:lpstr>Arial</vt:lpstr>
      <vt:lpstr>Open Sans</vt:lpstr>
      <vt:lpstr>CAHFS</vt:lpstr>
      <vt:lpstr>PowerPoint Presentation</vt:lpstr>
      <vt:lpstr>Outline</vt:lpstr>
      <vt:lpstr>PowerPoint Presentation</vt:lpstr>
      <vt:lpstr>Foreign and Emerging Disease Research </vt:lpstr>
      <vt:lpstr>PowerPoint Presentation</vt:lpstr>
      <vt:lpstr>ASF Research in the Dominican Republic </vt:lpstr>
      <vt:lpstr>ASF Research in the Caribbean and LATAM</vt:lpstr>
      <vt:lpstr>ASF Research in the Philippines and Vietnam </vt:lpstr>
      <vt:lpstr>ASF Research in the United States</vt:lpstr>
      <vt:lpstr>PowerPoint Presentation</vt:lpstr>
      <vt:lpstr>PowerPoint Presentation</vt:lpstr>
      <vt:lpstr>PowerPoint Presentation</vt:lpstr>
      <vt:lpstr>PowerPoint Presentation</vt:lpstr>
      <vt:lpstr>Japanese Encephalitis Virus</vt:lpstr>
      <vt:lpstr>Others –FMD, VSV</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global health through broad outreach networks</dc:title>
  <dc:creator>Andres Perez</dc:creator>
  <cp:lastModifiedBy>Cartwright, Dixie</cp:lastModifiedBy>
  <cp:revision>141</cp:revision>
  <dcterms:modified xsi:type="dcterms:W3CDTF">2024-05-21T01:51:06Z</dcterms:modified>
</cp:coreProperties>
</file>